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576" r:id="rId2"/>
    <p:sldId id="577" r:id="rId3"/>
    <p:sldId id="973" r:id="rId4"/>
    <p:sldId id="897" r:id="rId5"/>
    <p:sldId id="260" r:id="rId6"/>
    <p:sldId id="261" r:id="rId7"/>
    <p:sldId id="971" r:id="rId8"/>
    <p:sldId id="974" r:id="rId9"/>
    <p:sldId id="976" r:id="rId10"/>
    <p:sldId id="923" r:id="rId11"/>
    <p:sldId id="975" r:id="rId12"/>
    <p:sldId id="986" r:id="rId13"/>
    <p:sldId id="978" r:id="rId14"/>
    <p:sldId id="979" r:id="rId15"/>
    <p:sldId id="981" r:id="rId16"/>
    <p:sldId id="980" r:id="rId17"/>
    <p:sldId id="984" r:id="rId18"/>
    <p:sldId id="985" r:id="rId19"/>
    <p:sldId id="987" r:id="rId20"/>
    <p:sldId id="972" r:id="rId2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D5A7"/>
    <a:srgbClr val="FCD83A"/>
    <a:srgbClr val="FF0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p:restoredTop sz="64450"/>
  </p:normalViewPr>
  <p:slideViewPr>
    <p:cSldViewPr snapToGrid="0" snapToObjects="1">
      <p:cViewPr varScale="1">
        <p:scale>
          <a:sx n="128" d="100"/>
          <a:sy n="128" d="100"/>
        </p:scale>
        <p:origin x="1080" y="176"/>
      </p:cViewPr>
      <p:guideLst/>
    </p:cSldViewPr>
  </p:slideViewPr>
  <p:outlineViewPr>
    <p:cViewPr>
      <p:scale>
        <a:sx n="33" d="100"/>
        <a:sy n="33" d="100"/>
      </p:scale>
      <p:origin x="0" y="0"/>
    </p:cViewPr>
  </p:outlin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8F0C-EBD6-BF46-A230-5F7E6AE73678}"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38E94-1EFA-6846-B1D3-A57B37A7CFD4}" type="slidenum">
              <a:rPr lang="en-US" smtClean="0"/>
              <a:t>‹#›</a:t>
            </a:fld>
            <a:endParaRPr lang="en-US"/>
          </a:p>
        </p:txBody>
      </p:sp>
    </p:spTree>
    <p:extLst>
      <p:ext uri="{BB962C8B-B14F-4D97-AF65-F5344CB8AC3E}">
        <p14:creationId xmlns:p14="http://schemas.microsoft.com/office/powerpoint/2010/main" val="16288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1</a:t>
            </a:fld>
            <a:endParaRPr lang="en-US"/>
          </a:p>
        </p:txBody>
      </p:sp>
    </p:spTree>
    <p:extLst>
      <p:ext uri="{BB962C8B-B14F-4D97-AF65-F5344CB8AC3E}">
        <p14:creationId xmlns:p14="http://schemas.microsoft.com/office/powerpoint/2010/main" val="14520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17</a:t>
            </a:fld>
            <a:endParaRPr lang="en-US"/>
          </a:p>
        </p:txBody>
      </p:sp>
    </p:spTree>
    <p:extLst>
      <p:ext uri="{BB962C8B-B14F-4D97-AF65-F5344CB8AC3E}">
        <p14:creationId xmlns:p14="http://schemas.microsoft.com/office/powerpoint/2010/main" val="101540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18</a:t>
            </a:fld>
            <a:endParaRPr lang="en-US"/>
          </a:p>
        </p:txBody>
      </p:sp>
    </p:spTree>
    <p:extLst>
      <p:ext uri="{BB962C8B-B14F-4D97-AF65-F5344CB8AC3E}">
        <p14:creationId xmlns:p14="http://schemas.microsoft.com/office/powerpoint/2010/main" val="1618904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19</a:t>
            </a:fld>
            <a:endParaRPr lang="en-US"/>
          </a:p>
        </p:txBody>
      </p:sp>
    </p:spTree>
    <p:extLst>
      <p:ext uri="{BB962C8B-B14F-4D97-AF65-F5344CB8AC3E}">
        <p14:creationId xmlns:p14="http://schemas.microsoft.com/office/powerpoint/2010/main" val="3682078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20</a:t>
            </a:fld>
            <a:endParaRPr lang="en-US"/>
          </a:p>
        </p:txBody>
      </p:sp>
    </p:spTree>
    <p:extLst>
      <p:ext uri="{BB962C8B-B14F-4D97-AF65-F5344CB8AC3E}">
        <p14:creationId xmlns:p14="http://schemas.microsoft.com/office/powerpoint/2010/main" val="402502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O" sz="1200" kern="1200" dirty="0">
                <a:solidFill>
                  <a:schemeClr val="tx1"/>
                </a:solidFill>
                <a:effectLst/>
                <a:latin typeface="+mn-lt"/>
                <a:ea typeface="+mn-ea"/>
                <a:cs typeface="+mn-cs"/>
              </a:rP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a:p>
            <a:endParaRPr lang="en-GB" dirty="0"/>
          </a:p>
        </p:txBody>
      </p:sp>
      <p:sp>
        <p:nvSpPr>
          <p:cNvPr id="4" name="Slide Number Placeholder 3"/>
          <p:cNvSpPr>
            <a:spLocks noGrp="1"/>
          </p:cNvSpPr>
          <p:nvPr>
            <p:ph type="sldNum" sz="quarter" idx="5"/>
          </p:nvPr>
        </p:nvSpPr>
        <p:spPr/>
        <p:txBody>
          <a:bodyPr/>
          <a:lstStyle/>
          <a:p>
            <a:fld id="{D6CAB7C7-F10B-B644-B96C-9536C8AC9BF1}" type="slidenum">
              <a:rPr lang="en-US" smtClean="0"/>
              <a:t>2</a:t>
            </a:fld>
            <a:endParaRPr lang="en-US"/>
          </a:p>
        </p:txBody>
      </p:sp>
    </p:spTree>
    <p:extLst>
      <p:ext uri="{BB962C8B-B14F-4D97-AF65-F5344CB8AC3E}">
        <p14:creationId xmlns:p14="http://schemas.microsoft.com/office/powerpoint/2010/main" val="164908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good afternoon, good evening…wherever you are in the world this is Dr. Dori Naerbo and I am your host on today’s call.  For those of you who do not know me…I am a clinical researcher and author of several 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3</a:t>
            </a:fld>
            <a:endParaRPr lang="en-US"/>
          </a:p>
        </p:txBody>
      </p:sp>
    </p:spTree>
    <p:extLst>
      <p:ext uri="{BB962C8B-B14F-4D97-AF65-F5344CB8AC3E}">
        <p14:creationId xmlns:p14="http://schemas.microsoft.com/office/powerpoint/2010/main" val="367120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C38E94-1EFA-6846-B1D3-A57B37A7CFD4}" type="slidenum">
              <a:rPr lang="en-US" smtClean="0"/>
              <a:t>4</a:t>
            </a:fld>
            <a:endParaRPr lang="en-US"/>
          </a:p>
        </p:txBody>
      </p:sp>
    </p:spTree>
    <p:extLst>
      <p:ext uri="{BB962C8B-B14F-4D97-AF65-F5344CB8AC3E}">
        <p14:creationId xmlns:p14="http://schemas.microsoft.com/office/powerpoint/2010/main" val="400741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7</a:t>
            </a:fld>
            <a:endParaRPr lang="en-US"/>
          </a:p>
        </p:txBody>
      </p:sp>
    </p:spTree>
    <p:extLst>
      <p:ext uri="{BB962C8B-B14F-4D97-AF65-F5344CB8AC3E}">
        <p14:creationId xmlns:p14="http://schemas.microsoft.com/office/powerpoint/2010/main" val="3838142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9</a:t>
            </a:fld>
            <a:endParaRPr lang="en-US"/>
          </a:p>
        </p:txBody>
      </p:sp>
    </p:spTree>
    <p:extLst>
      <p:ext uri="{BB962C8B-B14F-4D97-AF65-F5344CB8AC3E}">
        <p14:creationId xmlns:p14="http://schemas.microsoft.com/office/powerpoint/2010/main" val="134347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10</a:t>
            </a:fld>
            <a:endParaRPr lang="en-US"/>
          </a:p>
        </p:txBody>
      </p:sp>
    </p:spTree>
    <p:extLst>
      <p:ext uri="{BB962C8B-B14F-4D97-AF65-F5344CB8AC3E}">
        <p14:creationId xmlns:p14="http://schemas.microsoft.com/office/powerpoint/2010/main" val="4089018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11</a:t>
            </a:fld>
            <a:endParaRPr lang="en-US"/>
          </a:p>
        </p:txBody>
      </p:sp>
    </p:spTree>
    <p:extLst>
      <p:ext uri="{BB962C8B-B14F-4D97-AF65-F5344CB8AC3E}">
        <p14:creationId xmlns:p14="http://schemas.microsoft.com/office/powerpoint/2010/main" val="165791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86D-E060-C14B-9366-D7F7B6AB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49134-7632-614D-9FF3-C494364A9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8E464B-B456-DF43-AC44-2E2D78C88A35}"/>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D8CB8B3-5955-314B-BA05-94F86D72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8F983-5A9E-834A-B95C-9A0358352DE9}"/>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90422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75F4-916B-414C-9A02-D62D88D738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C3AE3-9D85-8947-B237-2804A8B04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60CC0-8ED7-9C4F-96A3-59F257E0EDFC}"/>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340A9CEA-EC31-274B-BA9C-81946B84F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6B7A-40F5-FE40-8B53-6458EAA6F59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1380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12A2D-F037-FC44-8E98-228065067A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9C93A-EE12-0F47-A375-4E89CA80E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7B87AD-3CDE-3C47-9A2E-C42EF9D9B23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17D0C88-6C01-2B41-AE3D-9819C1496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EFAC-9233-DA41-AD92-A56CFF258A85}"/>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7518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665803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96B2-BCB0-5F4E-B757-FD24E1782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43BA2-3E7A-4E43-9C30-0B6CAB493B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6F72-CB72-E540-A3EF-21FE6B3BDBD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C8CF26E-8A3D-4747-804E-57B695763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3066-C2BB-7040-846B-5215B1436AC8}"/>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3481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DCE-6930-6444-BD8A-43C76CD24E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C51736-A106-D64F-B269-635E0C10C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C1922-51A7-C043-A161-3129CE68FE4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6FDFB9A-E668-0741-9F49-9C7BFC6D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8BEF-A365-7145-8D00-7B060C7D533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90146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1B1D-9BAF-224F-9233-CA746F1A3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65544-1DDE-8F4E-85ED-6B695CCD6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F3208-491E-F74C-9994-562C7B8C66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8FE12-314D-B449-B5DC-38DAFC7EF958}"/>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9FEBD7C6-F11E-BE47-8D4A-995A4B010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DB727-9FB1-604F-8F96-C76F56E94E2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45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C43D-5233-ED40-AE91-8DF8CD3C78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0FBD4D-DA3E-6B4C-8C2D-61571434A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F59F89-D5A3-B64D-8559-D2F6E678A3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F94AE-E338-894D-96E9-233293564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94DBA7-7088-8044-A258-CAC516D663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33870-908C-0C47-AFD1-68C6ADA7FB2B}"/>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8" name="Footer Placeholder 7">
            <a:extLst>
              <a:ext uri="{FF2B5EF4-FFF2-40B4-BE49-F238E27FC236}">
                <a16:creationId xmlns:a16="http://schemas.microsoft.com/office/drawing/2014/main" id="{7C678196-6DE2-FE47-9DAD-63B91109C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7AEC3-AD04-5046-B4A7-637748E9EEF1}"/>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68047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4760-AFB8-D544-B0FA-491FFEE2FC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222A15-8DEF-EE4D-9213-E1072F62150D}"/>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4" name="Footer Placeholder 3">
            <a:extLst>
              <a:ext uri="{FF2B5EF4-FFF2-40B4-BE49-F238E27FC236}">
                <a16:creationId xmlns:a16="http://schemas.microsoft.com/office/drawing/2014/main" id="{05AF41B1-154A-754B-87E4-4BCA629E3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4A9BC-6DFC-E14B-A771-404139DF9FF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239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1F924-3407-C44D-BB64-5FC5C010B2A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3" name="Footer Placeholder 2">
            <a:extLst>
              <a:ext uri="{FF2B5EF4-FFF2-40B4-BE49-F238E27FC236}">
                <a16:creationId xmlns:a16="http://schemas.microsoft.com/office/drawing/2014/main" id="{304E3503-8A09-324B-A41A-C22537F22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32B00-3E9F-584A-BC66-51815F92E3D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429148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6F7A-118B-2F4D-9B57-B34713D0E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B6F217-FE85-A64D-A206-1E4C6EA76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AFD65E-1895-C745-B58F-28C9140F2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724A1D-22CD-4748-9C8C-DB1E38FEE73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102FC89E-BB04-AC47-A018-C4153CA50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0F241-2D06-F54C-9904-9397DA019DB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619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D1ED-1D59-4048-A93D-53CED4BAB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088A96-32C5-2545-8BD3-2D9A61417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75F70E7-21AD-814E-9BC3-70C146E7A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F5C60C-E63D-F74B-B81D-E696A599023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E2EB6049-0BD5-A547-ACF1-E242BE17F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6B6B6-4337-8343-961A-3382C5B5F7AE}"/>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31302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76E14-D94B-D64A-9F28-B8C03A00C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C5AB16-3FFB-D747-9EDA-7711F7611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AA3F8-6AFE-9E4C-A7F6-80C5D1176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2EBC2A4-EAD5-6C4E-AE62-DECC2A546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FC6A4-9A7D-C64E-96D7-FFC90BFC4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6F23-7E9A-4B4B-93FB-0FBB5B955592}" type="slidenum">
              <a:rPr lang="en-US" smtClean="0"/>
              <a:t>‹#›</a:t>
            </a:fld>
            <a:endParaRPr lang="en-US"/>
          </a:p>
        </p:txBody>
      </p:sp>
    </p:spTree>
    <p:extLst>
      <p:ext uri="{BB962C8B-B14F-4D97-AF65-F5344CB8AC3E}">
        <p14:creationId xmlns:p14="http://schemas.microsoft.com/office/powerpoint/2010/main" val="271364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ncbi.nlm.nih.gov/labs/pmc/articles/PMC5986464/" TargetMode="External"/><Relationship Id="rId2" Type="http://schemas.openxmlformats.org/officeDocument/2006/relationships/image" Target="../media/image15.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labs/pmc/articles/PMC4158644/" TargetMode="External"/><Relationship Id="rId7" Type="http://schemas.microsoft.com/office/2007/relationships/hdphoto" Target="../media/hdphoto5.wdp"/><Relationship Id="rId2" Type="http://schemas.openxmlformats.org/officeDocument/2006/relationships/hyperlink" Target="https://www.greatplainslaboratory.com/articles-1/2015/11/13/the-unique-vulnerability-of-the-human-brain-to-toxic-chemical-exposure-and-the-importance-of-toxic-chemical-evaluation-and-treatment-in-orthomolecular-psychiatry"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6.tiff"/><Relationship Id="rId4" Type="http://schemas.openxmlformats.org/officeDocument/2006/relationships/hyperlink" Target="https://minervaaccess.unimelb.edu.au/bitstream/handle/11343/263200/PMC4120423.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jamanetwork.com/journals/jamapsychiatry/article-abstract/482227" TargetMode="External"/><Relationship Id="rId2" Type="http://schemas.openxmlformats.org/officeDocument/2006/relationships/image" Target="../media/image17.tif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hyperlink" Target="https://www.ncbi.nlm.nih.gov/labs/pmc/articles/PMC6995775/" TargetMode="Externa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labs/pmc/articles/PMC6277462/" TargetMode="External"/><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sciencedirect.com/science/article/abs/pii/S0031938408002096" TargetMode="External"/><Relationship Id="rId4" Type="http://schemas.openxmlformats.org/officeDocument/2006/relationships/hyperlink" Target="https://bmcpsychiatry.biomedcentral.com/articles/10.1186/s12888-020-02730-w"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esearchgate.net/publication/232052024_Tyrosine_Food_Supplement_or_Therapeutic_Agent" TargetMode="External"/><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pubmed.ncbi.nlm.nih.gov/27396868/" TargetMode="External"/><Relationship Id="rId4" Type="http://schemas.openxmlformats.org/officeDocument/2006/relationships/hyperlink" Target="https://pubmed.ncbi.nlm.nih.gov/26339067/"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www.nature.com/articles/mp201336" TargetMode="External"/><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ncbi.nlm.nih.gov/labs/pmc/articles/PMC4036684/" TargetMode="External"/><Relationship Id="rId5" Type="http://schemas.openxmlformats.org/officeDocument/2006/relationships/hyperlink" Target="https://www.ncbi.nlm.nih.gov/labs/pmc/articles/PMC4213977/" TargetMode="External"/><Relationship Id="rId4" Type="http://schemas.openxmlformats.org/officeDocument/2006/relationships/hyperlink" Target="https://www.frontiersin.org/articles/10.3389/fpsyt.2020.572533/fu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https://www.ncbi.nlm.nih.gov/labs/pmc/articles/PMC6277462/" TargetMode="External"/><Relationship Id="rId13" Type="http://schemas.openxmlformats.org/officeDocument/2006/relationships/hyperlink" Target="https://pubmed.ncbi.nlm.nih.gov/26339067/" TargetMode="External"/><Relationship Id="rId18" Type="http://schemas.openxmlformats.org/officeDocument/2006/relationships/hyperlink" Target="https://www.ncbi.nlm.nih.gov/labs/pmc/articles/PMC4036684/" TargetMode="External"/><Relationship Id="rId3" Type="http://schemas.openxmlformats.org/officeDocument/2006/relationships/hyperlink" Target="https://www.ncbi.nlm.nih.gov/labs/pmc/articles/PMC5986464/" TargetMode="External"/><Relationship Id="rId7" Type="http://schemas.openxmlformats.org/officeDocument/2006/relationships/hyperlink" Target="https://www.ncbi.nlm.nih.gov/labs/pmc/articles/PMC6995775/" TargetMode="External"/><Relationship Id="rId12" Type="http://schemas.openxmlformats.org/officeDocument/2006/relationships/hyperlink" Target="https://www.researchgate.net/publication/232052024_Tyrosine_Food_Supplement_or_Therapeutic_Agent" TargetMode="External"/><Relationship Id="rId17" Type="http://schemas.openxmlformats.org/officeDocument/2006/relationships/hyperlink" Target="https://www.ncbi.nlm.nih.gov/labs/pmc/articles/PMC4213977/" TargetMode="External"/><Relationship Id="rId2" Type="http://schemas.openxmlformats.org/officeDocument/2006/relationships/notesSlide" Target="../notesSlides/notesSlide13.xml"/><Relationship Id="rId16" Type="http://schemas.openxmlformats.org/officeDocument/2006/relationships/hyperlink" Target="https://www.frontiersin.org/articles/10.3389/fpsyt.2020.572533/full" TargetMode="External"/><Relationship Id="rId20" Type="http://schemas.microsoft.com/office/2007/relationships/hdphoto" Target="../media/hdphoto5.wdp"/><Relationship Id="rId1" Type="http://schemas.openxmlformats.org/officeDocument/2006/relationships/slideLayout" Target="../slideLayouts/slideLayout4.xml"/><Relationship Id="rId6" Type="http://schemas.openxmlformats.org/officeDocument/2006/relationships/hyperlink" Target="https://jamanetwork.com/journals/jamapsychiatry/article-abstract/482227" TargetMode="External"/><Relationship Id="rId11" Type="http://schemas.openxmlformats.org/officeDocument/2006/relationships/hyperlink" Target="https://www.sciencedirect.com/science/article/abs/pii/S0031938408002096" TargetMode="External"/><Relationship Id="rId5" Type="http://schemas.openxmlformats.org/officeDocument/2006/relationships/hyperlink" Target="https://minervaaccess.unimelb.edu.au/bitstream/handle/11343/263200/PMC4120423.pdf" TargetMode="External"/><Relationship Id="rId15" Type="http://schemas.openxmlformats.org/officeDocument/2006/relationships/hyperlink" Target="https://www.nature.com/articles/mp201336" TargetMode="External"/><Relationship Id="rId10" Type="http://schemas.openxmlformats.org/officeDocument/2006/relationships/hyperlink" Target="https://bmcpsychiatry.biomedcentral.com/articles/10.1186/s12888-020-02730-w" TargetMode="External"/><Relationship Id="rId19" Type="http://schemas.openxmlformats.org/officeDocument/2006/relationships/image" Target="../media/image5.png"/><Relationship Id="rId4" Type="http://schemas.openxmlformats.org/officeDocument/2006/relationships/hyperlink" Target="https://www.greatplainslaboratory.com/articles-1/2015/11/13/the-unique-vulnerability-of-the-human-brain-to-toxic-chemical-exposure-and-the-importance-of-toxic-chemical-evaluation-and-treatment-in-orthomolecular-psychiatry" TargetMode="External"/><Relationship Id="rId9" Type="http://schemas.openxmlformats.org/officeDocument/2006/relationships/hyperlink" Target="https://www.mayoclinic.org/diseases-conditions/depression/diagnosis-treatment/drc-20356013" TargetMode="External"/><Relationship Id="rId14" Type="http://schemas.openxmlformats.org/officeDocument/2006/relationships/hyperlink" Target="https://pubmed.ncbi.nlm.nih.gov/2739686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76E0D4E-9863-D84A-B865-0DA65154442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dirty="0">
                <a:solidFill>
                  <a:srgbClr val="FFFFFF"/>
                </a:solidFill>
                <a:latin typeface="+mj-lt"/>
                <a:ea typeface="+mj-ea"/>
                <a:cs typeface="+mj-cs"/>
              </a:rPr>
              <a:t>Science with Dr. </a:t>
            </a:r>
            <a:r>
              <a:rPr lang="en-US" sz="3100" dirty="0">
                <a:solidFill>
                  <a:srgbClr val="FFFFFF"/>
                </a:solidFill>
              </a:rPr>
              <a:t>Christina Rahm</a:t>
            </a:r>
            <a:br>
              <a:rPr lang="en-US" sz="3100" kern="1200" dirty="0">
                <a:solidFill>
                  <a:srgbClr val="FFFFFF"/>
                </a:solidFill>
                <a:latin typeface="+mj-lt"/>
                <a:ea typeface="+mj-ea"/>
                <a:cs typeface="+mj-cs"/>
              </a:rPr>
            </a:br>
            <a:br>
              <a:rPr lang="en-US" sz="3100" kern="1200" dirty="0">
                <a:solidFill>
                  <a:srgbClr val="FFFFFF"/>
                </a:solidFill>
                <a:latin typeface="+mj-lt"/>
                <a:ea typeface="+mj-ea"/>
                <a:cs typeface="+mj-cs"/>
              </a:rPr>
            </a:br>
            <a:br>
              <a:rPr lang="en-US" sz="3100" b="1" kern="1200" dirty="0">
                <a:solidFill>
                  <a:srgbClr val="FFFFFF"/>
                </a:solidFill>
                <a:latin typeface="+mj-lt"/>
                <a:ea typeface="+mj-ea"/>
                <a:cs typeface="+mj-cs"/>
              </a:rPr>
            </a:br>
            <a:r>
              <a:rPr lang="en-US" sz="3100" b="1" kern="1200" dirty="0">
                <a:solidFill>
                  <a:srgbClr val="FFFFFF"/>
                </a:solidFill>
                <a:latin typeface="+mj-lt"/>
                <a:ea typeface="+mj-ea"/>
                <a:cs typeface="+mj-cs"/>
              </a:rPr>
              <a:t>We will get started shortly.</a:t>
            </a:r>
            <a:endParaRPr lang="en-US" sz="3100" kern="1200" dirty="0">
              <a:solidFill>
                <a:srgbClr val="FFFFFF"/>
              </a:solidFill>
              <a:latin typeface="+mj-lt"/>
              <a:ea typeface="+mj-ea"/>
              <a:cs typeface="+mj-cs"/>
            </a:endParaRPr>
          </a:p>
        </p:txBody>
      </p:sp>
      <p:pic>
        <p:nvPicPr>
          <p:cNvPr id="5" name="Picture 4" descr="Logo&#10;&#10;Description automatically generated">
            <a:extLst>
              <a:ext uri="{FF2B5EF4-FFF2-40B4-BE49-F238E27FC236}">
                <a16:creationId xmlns:a16="http://schemas.microsoft.com/office/drawing/2014/main" id="{0841A47B-050D-7543-A656-92A785AE57DC}"/>
              </a:ext>
            </a:extLst>
          </p:cNvPr>
          <p:cNvPicPr>
            <a:picLocks noChangeAspect="1"/>
          </p:cNvPicPr>
          <p:nvPr/>
        </p:nvPicPr>
        <p:blipFill>
          <a:blip r:embed="rId3"/>
          <a:stretch>
            <a:fillRect/>
          </a:stretch>
        </p:blipFill>
        <p:spPr>
          <a:xfrm>
            <a:off x="5168319" y="467208"/>
            <a:ext cx="5893965" cy="5923584"/>
          </a:xfrm>
          <a:prstGeom prst="rect">
            <a:avLst/>
          </a:prstGeom>
        </p:spPr>
      </p:pic>
    </p:spTree>
    <p:extLst>
      <p:ext uri="{BB962C8B-B14F-4D97-AF65-F5344CB8AC3E}">
        <p14:creationId xmlns:p14="http://schemas.microsoft.com/office/powerpoint/2010/main" val="2624356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111835" y="2480590"/>
            <a:ext cx="4220898" cy="1896819"/>
          </a:xfrm>
        </p:spPr>
        <p:txBody>
          <a:bodyPr anchor="b">
            <a:normAutofit fontScale="90000"/>
          </a:bodyPr>
          <a:lstStyle/>
          <a:p>
            <a:pPr algn="ctr"/>
            <a:r>
              <a:rPr lang="en-US" sz="4000" dirty="0"/>
              <a:t>ISNS CASE STUDY I:</a:t>
            </a:r>
            <a:br>
              <a:rPr lang="en-US" sz="4000" dirty="0"/>
            </a:br>
            <a:r>
              <a:rPr lang="en-US" sz="4000" dirty="0"/>
              <a:t>Depression with Schizoaffective disorder </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332733" y="413284"/>
            <a:ext cx="7304545" cy="6296376"/>
          </a:xfrm>
        </p:spPr>
        <p:txBody>
          <a:bodyPr anchor="t">
            <a:normAutofit fontScale="62500" lnSpcReduction="20000"/>
          </a:bodyPr>
          <a:lstStyle/>
          <a:p>
            <a:pPr>
              <a:lnSpc>
                <a:spcPct val="160000"/>
              </a:lnSpc>
            </a:pPr>
            <a:r>
              <a:rPr lang="en-GB" sz="2600" b="1" dirty="0">
                <a:solidFill>
                  <a:schemeClr val="accent1">
                    <a:lumMod val="50000"/>
                  </a:schemeClr>
                </a:solidFill>
              </a:rPr>
              <a:t>Patient:</a:t>
            </a:r>
            <a:r>
              <a:rPr lang="en-GB" sz="2600" dirty="0"/>
              <a:t> Female</a:t>
            </a:r>
          </a:p>
          <a:p>
            <a:pPr>
              <a:lnSpc>
                <a:spcPct val="160000"/>
              </a:lnSpc>
            </a:pPr>
            <a:r>
              <a:rPr lang="en-GB" sz="2600" b="1" dirty="0">
                <a:solidFill>
                  <a:schemeClr val="accent1">
                    <a:lumMod val="50000"/>
                  </a:schemeClr>
                </a:solidFill>
              </a:rPr>
              <a:t>Age: </a:t>
            </a:r>
            <a:r>
              <a:rPr lang="en-GB" sz="2600" dirty="0"/>
              <a:t>68-year-old</a:t>
            </a:r>
          </a:p>
          <a:p>
            <a:pPr>
              <a:lnSpc>
                <a:spcPct val="160000"/>
              </a:lnSpc>
            </a:pPr>
            <a:r>
              <a:rPr lang="en-GB" sz="2600" b="1" dirty="0">
                <a:solidFill>
                  <a:schemeClr val="accent1">
                    <a:lumMod val="50000"/>
                  </a:schemeClr>
                </a:solidFill>
              </a:rPr>
              <a:t>History: </a:t>
            </a:r>
            <a:r>
              <a:rPr lang="en-GB" sz="2600" dirty="0"/>
              <a:t>A 68-year-old female with a history of severe </a:t>
            </a:r>
            <a:r>
              <a:rPr lang="en-US" sz="2600" dirty="0"/>
              <a:t>Schizoaffective disorder with severe depression since 1996. Her symptoms included lack of motivation, almost non active during the day, immersed into her own thoughts, and experienced fears. She was on antidepressants and experienced severe extrapyramidal side effects; therefore, she was on Biperiden (</a:t>
            </a:r>
            <a:r>
              <a:rPr lang="en-US" sz="2600" dirty="0" err="1"/>
              <a:t>Akinetone</a:t>
            </a:r>
            <a:r>
              <a:rPr lang="en-US" sz="2600" dirty="0"/>
              <a:t>), </a:t>
            </a:r>
            <a:r>
              <a:rPr lang="en-US" sz="2600" dirty="0" err="1"/>
              <a:t>Rsperidone</a:t>
            </a:r>
            <a:r>
              <a:rPr lang="en-US" sz="2600" dirty="0"/>
              <a:t> (</a:t>
            </a:r>
            <a:r>
              <a:rPr lang="en-US" sz="2600" dirty="0" err="1"/>
              <a:t>Risset</a:t>
            </a:r>
            <a:r>
              <a:rPr lang="en-US" sz="2600" dirty="0"/>
              <a:t>) and Paroxetine tablets. She had marked signs of insulin resistance. Her family reported severe problems with the ability to focus, deepening depression up to the point where she stopped eating and needed to be hospitalized for I.V. fluids several times in 2 consecutive years. Her past medical history showed no significant reports.</a:t>
            </a:r>
          </a:p>
          <a:p>
            <a:pPr>
              <a:lnSpc>
                <a:spcPct val="160000"/>
              </a:lnSpc>
            </a:pPr>
            <a:r>
              <a:rPr lang="en-US" sz="2600" b="1" dirty="0">
                <a:solidFill>
                  <a:schemeClr val="accent1">
                    <a:lumMod val="50000"/>
                  </a:schemeClr>
                </a:solidFill>
              </a:rPr>
              <a:t>Treatment/ Method: </a:t>
            </a:r>
            <a:r>
              <a:rPr lang="en-US" sz="2600" dirty="0"/>
              <a:t>She began on 10 drops of Proprietary blend 1 and 1 capsule Proprietary blend 2 B.I.D. After seeing some improvements in her symptoms, she then increased to Proprietary blend 2, 2-3 times a day. </a:t>
            </a:r>
          </a:p>
          <a:p>
            <a:pPr marL="0" indent="0">
              <a:lnSpc>
                <a:spcPct val="160000"/>
              </a:lnSpc>
              <a:buNone/>
            </a:pPr>
            <a:r>
              <a:rPr lang="en-US" sz="2600" b="1" dirty="0"/>
              <a:t>(Results on next slide)</a:t>
            </a:r>
          </a:p>
          <a:p>
            <a:pPr>
              <a:lnSpc>
                <a:spcPct val="160000"/>
              </a:lnSpc>
            </a:pPr>
            <a:endParaRPr lang="en-US" sz="2600" dirty="0"/>
          </a:p>
          <a:p>
            <a:endParaRPr lang="en-GB" sz="1600" dirty="0"/>
          </a:p>
        </p:txBody>
      </p:sp>
      <p:sp>
        <p:nvSpPr>
          <p:cNvPr id="24"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104702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26636" y="1850674"/>
            <a:ext cx="4374065" cy="2994749"/>
          </a:xfrm>
        </p:spPr>
        <p:txBody>
          <a:bodyPr anchor="b">
            <a:normAutofit/>
          </a:bodyPr>
          <a:lstStyle/>
          <a:p>
            <a:pPr algn="ctr"/>
            <a:r>
              <a:rPr lang="en-US" sz="3600" dirty="0"/>
              <a:t>ISNS CASE STUDY I:</a:t>
            </a:r>
            <a:br>
              <a:rPr lang="en-US" sz="3600" dirty="0"/>
            </a:br>
            <a:r>
              <a:rPr lang="en-US" sz="3600" dirty="0"/>
              <a:t>Depression with Schizoaffective disorder </a:t>
            </a:r>
            <a:br>
              <a:rPr lang="en-US" sz="4000" dirty="0"/>
            </a:br>
            <a:endParaRPr lang="en-US" sz="4000" dirty="0"/>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4400702" y="295297"/>
            <a:ext cx="7147283" cy="6318499"/>
          </a:xfrm>
        </p:spPr>
        <p:txBody>
          <a:bodyPr anchor="t">
            <a:normAutofit fontScale="47500" lnSpcReduction="20000"/>
          </a:bodyPr>
          <a:lstStyle/>
          <a:p>
            <a:pPr>
              <a:lnSpc>
                <a:spcPct val="170000"/>
              </a:lnSpc>
            </a:pPr>
            <a:r>
              <a:rPr lang="en-GB" sz="3300" b="1" dirty="0">
                <a:solidFill>
                  <a:schemeClr val="accent1">
                    <a:lumMod val="50000"/>
                  </a:schemeClr>
                </a:solidFill>
              </a:rPr>
              <a:t>Results: </a:t>
            </a:r>
            <a:r>
              <a:rPr lang="en-US" sz="3300" dirty="0"/>
              <a:t>5- months after the beginning of treatment the family and herself started noticing dramatic changes. She started experiencing more clarity of thought, she was more focused, she could remember more detailed things that have happened in her past, her mood was better and more stabile, for the first time after years she was motivated, happier, her headaches were gone. Her energy levels increased and sleep improved. </a:t>
            </a:r>
          </a:p>
          <a:p>
            <a:pPr marL="0" indent="0">
              <a:lnSpc>
                <a:spcPct val="170000"/>
              </a:lnSpc>
              <a:buNone/>
            </a:pPr>
            <a:r>
              <a:rPr lang="en-US" sz="3300" dirty="0"/>
              <a:t> 7-months after the beginning of treatment her psychiatrist saw such an improvement that they tried reducing her medication and 9-months after the start she managed to came off all her medication. Once her dose was tampered, she started using 1 Proprietary blend 2 capsule in the morning, one in the afternoon and one at night before bedtime. She didn’t experience any antidepressant withdrawal side effects.</a:t>
            </a:r>
          </a:p>
          <a:p>
            <a:pPr marL="0" indent="0">
              <a:lnSpc>
                <a:spcPct val="170000"/>
              </a:lnSpc>
              <a:buNone/>
            </a:pPr>
            <a:r>
              <a:rPr lang="en-US" sz="3300" dirty="0"/>
              <a:t>She also dropped 12 kg of her body weight and reports that she continues to notice improvements in her quality of life in addition to all the positive changes that already happened and feel like the impossible became possible.</a:t>
            </a:r>
          </a:p>
          <a:p>
            <a:pPr marL="0" indent="0">
              <a:lnSpc>
                <a:spcPct val="170000"/>
              </a:lnSpc>
              <a:buNone/>
            </a:pPr>
            <a:endParaRPr lang="en-US" dirty="0"/>
          </a:p>
          <a:p>
            <a:endParaRPr lang="en-GB" sz="1800" dirty="0"/>
          </a:p>
        </p:txBody>
      </p:sp>
      <p:sp>
        <p:nvSpPr>
          <p:cNvPr id="24" name="Rectangle 18">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A175E2-52F9-524C-BAD6-5B70EDFEF5C8}"/>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pic>
        <p:nvPicPr>
          <p:cNvPr id="18" name="Content Placeholder 10" descr="Logo&#10;&#10;Description automatically generated">
            <a:extLst>
              <a:ext uri="{FF2B5EF4-FFF2-40B4-BE49-F238E27FC236}">
                <a16:creationId xmlns:a16="http://schemas.microsoft.com/office/drawing/2014/main" id="{10EBFF38-10DB-F041-B78A-6E28628D10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215018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4BD64-E22A-B947-B171-66E23A103802}"/>
              </a:ext>
            </a:extLst>
          </p:cNvPr>
          <p:cNvSpPr>
            <a:spLocks noGrp="1"/>
          </p:cNvSpPr>
          <p:nvPr>
            <p:ph type="ctrTitle"/>
          </p:nvPr>
        </p:nvSpPr>
        <p:spPr>
          <a:xfrm>
            <a:off x="838200" y="637822"/>
            <a:ext cx="4394200" cy="2241291"/>
          </a:xfrm>
        </p:spPr>
        <p:txBody>
          <a:bodyPr vert="horz" lIns="91440" tIns="45720" rIns="91440" bIns="45720" rtlCol="0" anchor="t">
            <a:noAutofit/>
          </a:bodyPr>
          <a:lstStyle/>
          <a:p>
            <a:r>
              <a:rPr lang="en-US" sz="4000" b="1" kern="1200" dirty="0">
                <a:solidFill>
                  <a:schemeClr val="bg1"/>
                </a:solidFill>
                <a:latin typeface="+mj-lt"/>
                <a:ea typeface="+mj-ea"/>
                <a:cs typeface="+mj-cs"/>
              </a:rPr>
              <a:t>DISCUSSED:</a:t>
            </a:r>
            <a:br>
              <a:rPr lang="en-US" sz="4000" b="1" kern="1200" dirty="0">
                <a:solidFill>
                  <a:schemeClr val="bg1"/>
                </a:solidFill>
                <a:latin typeface="+mj-lt"/>
                <a:ea typeface="+mj-ea"/>
                <a:cs typeface="+mj-cs"/>
              </a:rPr>
            </a:br>
            <a:br>
              <a:rPr lang="en-US" sz="4000" b="1" kern="1200" dirty="0">
                <a:solidFill>
                  <a:schemeClr val="bg1"/>
                </a:solidFill>
                <a:latin typeface="+mj-lt"/>
                <a:ea typeface="+mj-ea"/>
                <a:cs typeface="+mj-cs"/>
              </a:rPr>
            </a:br>
            <a:r>
              <a:rPr lang="en-US" sz="4000" b="1" kern="1200" dirty="0">
                <a:solidFill>
                  <a:schemeClr val="bg1"/>
                </a:solidFill>
                <a:latin typeface="+mj-lt"/>
                <a:ea typeface="+mj-ea"/>
                <a:cs typeface="+mj-cs"/>
              </a:rPr>
              <a:t> POSSIBLE CAUSES OF DEPRESSION</a:t>
            </a:r>
            <a:br>
              <a:rPr lang="en-US" sz="4000" b="1" kern="1200" dirty="0">
                <a:solidFill>
                  <a:schemeClr val="bg1"/>
                </a:solidFill>
                <a:latin typeface="+mj-lt"/>
                <a:ea typeface="+mj-ea"/>
                <a:cs typeface="+mj-cs"/>
              </a:rPr>
            </a:br>
            <a:endParaRPr lang="en-US" sz="4000" b="1" kern="1200" dirty="0">
              <a:solidFill>
                <a:schemeClr val="bg1"/>
              </a:solidFill>
              <a:latin typeface="+mj-lt"/>
              <a:ea typeface="+mj-ea"/>
              <a:cs typeface="+mj-cs"/>
            </a:endParaRPr>
          </a:p>
        </p:txBody>
      </p:sp>
      <p:sp>
        <p:nvSpPr>
          <p:cNvPr id="3" name="Subtitle 2">
            <a:extLst>
              <a:ext uri="{FF2B5EF4-FFF2-40B4-BE49-F238E27FC236}">
                <a16:creationId xmlns:a16="http://schemas.microsoft.com/office/drawing/2014/main" id="{365E7302-6F4F-2E4E-9B26-AF0303836C4C}"/>
              </a:ext>
            </a:extLst>
          </p:cNvPr>
          <p:cNvSpPr>
            <a:spLocks noGrp="1"/>
          </p:cNvSpPr>
          <p:nvPr>
            <p:ph type="subTitle" idx="1"/>
          </p:nvPr>
        </p:nvSpPr>
        <p:spPr>
          <a:xfrm>
            <a:off x="838200" y="3146400"/>
            <a:ext cx="4975859" cy="3073778"/>
          </a:xfrm>
        </p:spPr>
        <p:txBody>
          <a:bodyPr vert="horz" lIns="91440" tIns="45720" rIns="91440" bIns="45720" rtlCol="0">
            <a:normAutofit/>
          </a:bodyPr>
          <a:lstStyle/>
          <a:p>
            <a:pPr indent="-228600" algn="l">
              <a:buFont typeface="Arial" panose="020B0604020202020204" pitchFamily="34" charset="0"/>
              <a:buChar char="•"/>
            </a:pPr>
            <a:r>
              <a:rPr lang="en-US" sz="3200" dirty="0">
                <a:solidFill>
                  <a:schemeClr val="bg1">
                    <a:alpha val="80000"/>
                  </a:schemeClr>
                </a:solidFill>
              </a:rPr>
              <a:t>Micronutrient Deficiency</a:t>
            </a:r>
          </a:p>
          <a:p>
            <a:pPr indent="-228600" algn="l">
              <a:buFont typeface="Arial" panose="020B0604020202020204" pitchFamily="34" charset="0"/>
              <a:buChar char="•"/>
            </a:pPr>
            <a:r>
              <a:rPr lang="en-US" sz="3200" dirty="0">
                <a:solidFill>
                  <a:schemeClr val="bg1">
                    <a:alpha val="80000"/>
                  </a:schemeClr>
                </a:solidFill>
              </a:rPr>
              <a:t>Heavy Metal Toxicity</a:t>
            </a:r>
          </a:p>
          <a:p>
            <a:pPr indent="-228600" algn="l">
              <a:buFont typeface="Arial" panose="020B0604020202020204" pitchFamily="34" charset="0"/>
              <a:buChar char="•"/>
            </a:pPr>
            <a:r>
              <a:rPr lang="en-US" sz="3200" dirty="0">
                <a:solidFill>
                  <a:schemeClr val="bg1">
                    <a:alpha val="80000"/>
                  </a:schemeClr>
                </a:solidFill>
              </a:rPr>
              <a:t>Diminished Dopaminergic   Neurotransmission  </a:t>
            </a:r>
          </a:p>
          <a:p>
            <a:pPr indent="-228600" algn="l">
              <a:buFont typeface="Arial" panose="020B0604020202020204" pitchFamily="34" charset="0"/>
              <a:buChar char="•"/>
            </a:pPr>
            <a:r>
              <a:rPr lang="en-US" sz="3200" dirty="0">
                <a:solidFill>
                  <a:schemeClr val="bg1">
                    <a:alpha val="80000"/>
                  </a:schemeClr>
                </a:solidFill>
              </a:rPr>
              <a:t>Unbalanced Microbiome</a:t>
            </a:r>
          </a:p>
        </p:txBody>
      </p:sp>
      <p:pic>
        <p:nvPicPr>
          <p:cNvPr id="13" name="Picture 12">
            <a:extLst>
              <a:ext uri="{FF2B5EF4-FFF2-40B4-BE49-F238E27FC236}">
                <a16:creationId xmlns:a16="http://schemas.microsoft.com/office/drawing/2014/main" id="{9D1B30EE-F15F-8C45-A5E3-3FDF11700E23}"/>
              </a:ext>
            </a:extLst>
          </p:cNvPr>
          <p:cNvPicPr>
            <a:picLocks noChangeAspect="1"/>
          </p:cNvPicPr>
          <p:nvPr/>
        </p:nvPicPr>
        <p:blipFill rotWithShape="1">
          <a:blip r:embed="rId2"/>
          <a:srcRect l="4343" r="2" b="2"/>
          <a:stretch/>
        </p:blipFill>
        <p:spPr>
          <a:xfrm>
            <a:off x="5394960" y="9525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5" name="Picture 4">
            <a:extLst>
              <a:ext uri="{FF2B5EF4-FFF2-40B4-BE49-F238E27FC236}">
                <a16:creationId xmlns:a16="http://schemas.microsoft.com/office/drawing/2014/main" id="{641822AA-6C41-7547-B332-47DA9CA9824F}"/>
              </a:ext>
            </a:extLst>
          </p:cNvPr>
          <p:cNvPicPr>
            <a:picLocks noChangeAspect="1"/>
          </p:cNvPicPr>
          <p:nvPr/>
        </p:nvPicPr>
        <p:blipFill rotWithShape="1">
          <a:blip r:embed="rId3"/>
          <a:srcRect t="8003" r="1" b="13690"/>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4" name="Group 33">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5" name="Freeform: Shape 34">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9" name="Content Placeholder 10" descr="Logo&#10;&#10;Description automatically generated">
            <a:extLst>
              <a:ext uri="{FF2B5EF4-FFF2-40B4-BE49-F238E27FC236}">
                <a16:creationId xmlns:a16="http://schemas.microsoft.com/office/drawing/2014/main" id="{B8B43257-0A16-3842-B8D5-6521BD5C472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42405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6D2671-9A7B-0943-8C12-0FE6FAF6EA49}"/>
              </a:ext>
            </a:extLst>
          </p:cNvPr>
          <p:cNvPicPr>
            <a:picLocks noChangeAspect="1"/>
          </p:cNvPicPr>
          <p:nvPr/>
        </p:nvPicPr>
        <p:blipFill rotWithShape="1">
          <a:blip r:embed="rId2"/>
          <a:srcRect t="9091" r="1232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ECD661-3822-1C4D-80C8-1548576D3AE9}"/>
              </a:ext>
            </a:extLst>
          </p:cNvPr>
          <p:cNvSpPr>
            <a:spLocks noGrp="1"/>
          </p:cNvSpPr>
          <p:nvPr>
            <p:ph type="title"/>
          </p:nvPr>
        </p:nvSpPr>
        <p:spPr>
          <a:xfrm>
            <a:off x="594804" y="640263"/>
            <a:ext cx="6619811" cy="1344975"/>
          </a:xfrm>
        </p:spPr>
        <p:txBody>
          <a:bodyPr>
            <a:normAutofit/>
          </a:bodyPr>
          <a:lstStyle/>
          <a:p>
            <a:r>
              <a:rPr lang="en-US" sz="4000" b="1" dirty="0"/>
              <a:t>Micronutrient Deficiency </a:t>
            </a:r>
          </a:p>
        </p:txBody>
      </p:sp>
      <p:sp>
        <p:nvSpPr>
          <p:cNvPr id="3" name="Content Placeholder 2">
            <a:extLst>
              <a:ext uri="{FF2B5EF4-FFF2-40B4-BE49-F238E27FC236}">
                <a16:creationId xmlns:a16="http://schemas.microsoft.com/office/drawing/2014/main" id="{F6C5DB9A-8239-4F48-9456-261CDCBEB9D4}"/>
              </a:ext>
            </a:extLst>
          </p:cNvPr>
          <p:cNvSpPr>
            <a:spLocks noGrp="1"/>
          </p:cNvSpPr>
          <p:nvPr>
            <p:ph idx="1"/>
          </p:nvPr>
        </p:nvSpPr>
        <p:spPr>
          <a:xfrm>
            <a:off x="594109" y="1828800"/>
            <a:ext cx="6620505" cy="4232787"/>
          </a:xfrm>
        </p:spPr>
        <p:txBody>
          <a:bodyPr>
            <a:normAutofit fontScale="92500" lnSpcReduction="20000"/>
          </a:bodyPr>
          <a:lstStyle/>
          <a:p>
            <a:pPr marL="0" indent="0">
              <a:lnSpc>
                <a:spcPct val="150000"/>
              </a:lnSpc>
              <a:buNone/>
            </a:pPr>
            <a:r>
              <a:rPr lang="en-US" sz="2400" dirty="0"/>
              <a:t>One possible cause of depression is trace mineral deficiency. There is recent empirical evidence of the association between several micronutrients—zinc, magnesium, selenium—and depression as well as obesity.  Potential mechanisms of action involve the HPA axis, glutamate homeostasis and inflammatory pathways. </a:t>
            </a:r>
          </a:p>
          <a:p>
            <a:pPr marL="0" indent="0">
              <a:lnSpc>
                <a:spcPct val="150000"/>
              </a:lnSpc>
              <a:buNone/>
            </a:pPr>
            <a:r>
              <a:rPr lang="en-US" sz="2400" dirty="0">
                <a:hlinkClick r:id="rId3"/>
              </a:rPr>
              <a:t>https://www.ncbi.nlm.nih.gov/labs/pmc/articles/PMC5986464/</a:t>
            </a:r>
            <a:r>
              <a:rPr lang="en-US" sz="2400" dirty="0"/>
              <a:t> </a:t>
            </a:r>
          </a:p>
          <a:p>
            <a:endParaRPr lang="en-US" sz="2400" dirty="0"/>
          </a:p>
        </p:txBody>
      </p:sp>
      <p:pic>
        <p:nvPicPr>
          <p:cNvPr id="6" name="Content Placeholder 10" descr="Logo&#10;&#10;Description automatically generated">
            <a:extLst>
              <a:ext uri="{FF2B5EF4-FFF2-40B4-BE49-F238E27FC236}">
                <a16:creationId xmlns:a16="http://schemas.microsoft.com/office/drawing/2014/main" id="{D8EFC42E-EDE0-7F41-ABCB-56C022A01E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3440155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6956BF2-1B95-E04C-B677-906CE5952C77}"/>
              </a:ext>
            </a:extLst>
          </p:cNvPr>
          <p:cNvSpPr>
            <a:spLocks noGrp="1"/>
          </p:cNvSpPr>
          <p:nvPr>
            <p:ph type="title"/>
          </p:nvPr>
        </p:nvSpPr>
        <p:spPr>
          <a:xfrm>
            <a:off x="267781" y="325376"/>
            <a:ext cx="10905066" cy="1135737"/>
          </a:xfrm>
        </p:spPr>
        <p:txBody>
          <a:bodyPr>
            <a:normAutofit/>
          </a:bodyPr>
          <a:lstStyle/>
          <a:p>
            <a:r>
              <a:rPr lang="en-US" sz="3600" b="1" dirty="0"/>
              <a:t>Heavy Metal Toxicity</a:t>
            </a:r>
          </a:p>
        </p:txBody>
      </p:sp>
      <p:sp>
        <p:nvSpPr>
          <p:cNvPr id="3" name="Content Placeholder 2">
            <a:extLst>
              <a:ext uri="{FF2B5EF4-FFF2-40B4-BE49-F238E27FC236}">
                <a16:creationId xmlns:a16="http://schemas.microsoft.com/office/drawing/2014/main" id="{F889850B-80A7-E547-8E71-F9DCF5851A44}"/>
              </a:ext>
            </a:extLst>
          </p:cNvPr>
          <p:cNvSpPr>
            <a:spLocks noGrp="1"/>
          </p:cNvSpPr>
          <p:nvPr>
            <p:ph idx="1"/>
          </p:nvPr>
        </p:nvSpPr>
        <p:spPr>
          <a:xfrm>
            <a:off x="275334" y="1171774"/>
            <a:ext cx="6143986" cy="5297289"/>
          </a:xfrm>
        </p:spPr>
        <p:txBody>
          <a:bodyPr>
            <a:normAutofit lnSpcReduction="10000"/>
          </a:bodyPr>
          <a:lstStyle/>
          <a:p>
            <a:pPr marL="0" indent="0">
              <a:lnSpc>
                <a:spcPct val="114000"/>
              </a:lnSpc>
              <a:buNone/>
            </a:pPr>
            <a:r>
              <a:rPr lang="en-US" sz="1700"/>
              <a:t>The human brain is susceptible to a variety of toxic chemicals because of natural selection that favors brain structures promoting advanced brain functions such as long-term memory and rapid learning. Heavy metals can damage neurons and trigger depression.  Biochemical factors make humans extremely susceptible to neuropsychiatric diseases caused by exposures to a variety of toxic chemicals. Especially cadmium is associated with increased likelihood of depression. </a:t>
            </a:r>
          </a:p>
          <a:p>
            <a:pPr marL="0" indent="0">
              <a:lnSpc>
                <a:spcPct val="150000"/>
              </a:lnSpc>
              <a:buNone/>
            </a:pPr>
            <a:r>
              <a:rPr lang="en-US" sz="1700"/>
              <a:t>Cite: </a:t>
            </a:r>
            <a:endParaRPr lang="en-US" sz="1700">
              <a:hlinkClick r:id="rId2"/>
            </a:endParaRPr>
          </a:p>
          <a:p>
            <a:pPr>
              <a:lnSpc>
                <a:spcPct val="140000"/>
              </a:lnSpc>
            </a:pPr>
            <a:r>
              <a:rPr lang="en-US" sz="1400">
                <a:hlinkClick r:id="rId2"/>
              </a:rPr>
              <a:t>https://www.greatplainslaboratory.com/articles-1/2015/11/13/the-unique-vulnerability-of-the-human-brain-to-toxic-chemical-exposure-and-the-importance-of-toxic-chemical-evaluation-and-treatment-in-orthomolecular-psychiatry</a:t>
            </a:r>
            <a:r>
              <a:rPr lang="en-US" sz="1400"/>
              <a:t> </a:t>
            </a:r>
          </a:p>
          <a:p>
            <a:pPr>
              <a:lnSpc>
                <a:spcPct val="140000"/>
              </a:lnSpc>
            </a:pPr>
            <a:r>
              <a:rPr lang="en-US" sz="1400">
                <a:hlinkClick r:id="rId3"/>
              </a:rPr>
              <a:t>https://www.ncbi.nlm.nih.gov/labs/pmc/articles/PMC4158644/</a:t>
            </a:r>
            <a:r>
              <a:rPr lang="en-US" sz="1400"/>
              <a:t> </a:t>
            </a:r>
          </a:p>
          <a:p>
            <a:pPr>
              <a:lnSpc>
                <a:spcPct val="140000"/>
              </a:lnSpc>
            </a:pPr>
            <a:r>
              <a:rPr lang="en-US" sz="1400">
                <a:hlinkClick r:id="rId4"/>
              </a:rPr>
              <a:t>https://minervaaccess.unimelb.edu.au/bitstream/handle/11343/263200/PMC4120423.pdf</a:t>
            </a:r>
            <a:r>
              <a:rPr lang="en-US" sz="1400"/>
              <a:t> </a:t>
            </a:r>
            <a:endParaRPr lang="en-US" sz="1400" dirty="0"/>
          </a:p>
        </p:txBody>
      </p:sp>
      <p:grpSp>
        <p:nvGrpSpPr>
          <p:cNvPr id="25" name="Group 2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7FBDEEA-5706-694F-B1A8-E40694366023}"/>
              </a:ext>
            </a:extLst>
          </p:cNvPr>
          <p:cNvPicPr>
            <a:picLocks noChangeAspect="1"/>
          </p:cNvPicPr>
          <p:nvPr/>
        </p:nvPicPr>
        <p:blipFill>
          <a:blip r:embed="rId5"/>
          <a:stretch>
            <a:fillRect/>
          </a:stretch>
        </p:blipFill>
        <p:spPr>
          <a:xfrm>
            <a:off x="6512207" y="1171774"/>
            <a:ext cx="5077676" cy="3890059"/>
          </a:xfrm>
          <a:prstGeom prst="rect">
            <a:avLst/>
          </a:prstGeom>
        </p:spPr>
      </p:pic>
      <p:grpSp>
        <p:nvGrpSpPr>
          <p:cNvPr id="29" name="Group 2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0" name="Rectangle 2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27">
            <a:extLst>
              <a:ext uri="{FF2B5EF4-FFF2-40B4-BE49-F238E27FC236}">
                <a16:creationId xmlns:a16="http://schemas.microsoft.com/office/drawing/2014/main" id="{3C1C0D92-AC6F-EB45-B328-D02D07E71ECC}"/>
              </a:ext>
            </a:extLst>
          </p:cNvPr>
          <p:cNvSpPr/>
          <p:nvPr/>
        </p:nvSpPr>
        <p:spPr>
          <a:xfrm rot="10800000" flipH="1">
            <a:off x="0" y="6401226"/>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13" name="TextBox 12">
            <a:extLst>
              <a:ext uri="{FF2B5EF4-FFF2-40B4-BE49-F238E27FC236}">
                <a16:creationId xmlns:a16="http://schemas.microsoft.com/office/drawing/2014/main" id="{405DB261-3E79-C14B-947A-16315AB2A80D}"/>
              </a:ext>
            </a:extLst>
          </p:cNvPr>
          <p:cNvSpPr txBox="1"/>
          <p:nvPr/>
        </p:nvSpPr>
        <p:spPr>
          <a:xfrm>
            <a:off x="1" y="6444519"/>
            <a:ext cx="12191998" cy="338554"/>
          </a:xfrm>
          <a:prstGeom prst="rect">
            <a:avLst/>
          </a:prstGeom>
          <a:noFill/>
        </p:spPr>
        <p:txBody>
          <a:bodyPr wrap="square" rtlCol="0">
            <a:spAutoFit/>
          </a:bodyPr>
          <a:lstStyle/>
          <a:p>
            <a:pPr algn="ctr"/>
            <a:r>
              <a:rPr lang="en-US" sz="1600" b="1">
                <a:solidFill>
                  <a:srgbClr val="E2D5A7"/>
                </a:solidFill>
              </a:rPr>
              <a:t>International Science and Nutrition Society – CURARE CAUSAM – ISNS 2021  </a:t>
            </a:r>
            <a:endParaRPr lang="en-US" sz="1600" b="1" dirty="0">
              <a:solidFill>
                <a:srgbClr val="E2D5A7"/>
              </a:solidFill>
            </a:endParaRPr>
          </a:p>
        </p:txBody>
      </p:sp>
      <p:pic>
        <p:nvPicPr>
          <p:cNvPr id="20" name="Content Placeholder 10" descr="Logo&#10;&#10;Description automatically generated">
            <a:extLst>
              <a:ext uri="{FF2B5EF4-FFF2-40B4-BE49-F238E27FC236}">
                <a16:creationId xmlns:a16="http://schemas.microsoft.com/office/drawing/2014/main" id="{A875D421-2DBB-9543-8DDB-FE818302189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396391" y="5340362"/>
            <a:ext cx="1888496" cy="1642969"/>
          </a:xfrm>
          <a:prstGeom prst="rect">
            <a:avLst/>
          </a:prstGeom>
        </p:spPr>
      </p:pic>
    </p:spTree>
    <p:extLst>
      <p:ext uri="{BB962C8B-B14F-4D97-AF65-F5344CB8AC3E}">
        <p14:creationId xmlns:p14="http://schemas.microsoft.com/office/powerpoint/2010/main" val="203124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449EFC7-6DD1-8443-AE24-522E2AC0DB80}"/>
              </a:ext>
            </a:extLst>
          </p:cNvPr>
          <p:cNvPicPr>
            <a:picLocks noChangeAspect="1"/>
          </p:cNvPicPr>
          <p:nvPr/>
        </p:nvPicPr>
        <p:blipFill rotWithShape="1">
          <a:blip r:embed="rId2"/>
          <a:srcRect l="6060" r="934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8518B6B-1051-EE4D-ADB6-74E158464F33}"/>
              </a:ext>
            </a:extLst>
          </p:cNvPr>
          <p:cNvSpPr>
            <a:spLocks noGrp="1"/>
          </p:cNvSpPr>
          <p:nvPr>
            <p:ph type="title"/>
          </p:nvPr>
        </p:nvSpPr>
        <p:spPr>
          <a:xfrm>
            <a:off x="7531610" y="365125"/>
            <a:ext cx="3822189" cy="1899912"/>
          </a:xfrm>
        </p:spPr>
        <p:txBody>
          <a:bodyPr>
            <a:normAutofit/>
          </a:bodyPr>
          <a:lstStyle/>
          <a:p>
            <a:pPr algn="ctr"/>
            <a:r>
              <a:rPr lang="en-US" sz="3700" b="1" dirty="0"/>
              <a:t>Diminished Dopaminergic Neurotransmission </a:t>
            </a:r>
          </a:p>
        </p:txBody>
      </p:sp>
      <p:sp>
        <p:nvSpPr>
          <p:cNvPr id="3" name="Content Placeholder 2">
            <a:extLst>
              <a:ext uri="{FF2B5EF4-FFF2-40B4-BE49-F238E27FC236}">
                <a16:creationId xmlns:a16="http://schemas.microsoft.com/office/drawing/2014/main" id="{609EFA2B-40D9-8B48-B0A5-98A5201B8AF2}"/>
              </a:ext>
            </a:extLst>
          </p:cNvPr>
          <p:cNvSpPr>
            <a:spLocks noGrp="1"/>
          </p:cNvSpPr>
          <p:nvPr>
            <p:ph idx="1"/>
          </p:nvPr>
        </p:nvSpPr>
        <p:spPr>
          <a:xfrm>
            <a:off x="7082962" y="2265037"/>
            <a:ext cx="4719484" cy="4058674"/>
          </a:xfrm>
        </p:spPr>
        <p:txBody>
          <a:bodyPr>
            <a:normAutofit fontScale="92500" lnSpcReduction="10000"/>
          </a:bodyPr>
          <a:lstStyle/>
          <a:p>
            <a:pPr marL="0" indent="0">
              <a:lnSpc>
                <a:spcPct val="150000"/>
              </a:lnSpc>
              <a:buNone/>
            </a:pPr>
            <a:r>
              <a:rPr lang="en-US" sz="2000" dirty="0"/>
              <a:t>Multiple sources of evidence support a role for diminished dopaminergic neurotransmission in in depression. Moreover, negative symptoms, as well as extrapyramidal symptoms and certain depressive symptoms, may be manifestations of regionally deficient dopaminergic activity.</a:t>
            </a:r>
          </a:p>
          <a:p>
            <a:pPr marL="0" indent="0">
              <a:lnSpc>
                <a:spcPct val="150000"/>
              </a:lnSpc>
              <a:buNone/>
            </a:pPr>
            <a:r>
              <a:rPr lang="en-US" sz="2000" dirty="0">
                <a:hlinkClick r:id="rId3"/>
              </a:rPr>
              <a:t>https://jamanetwork.com/journals/jamapsychiatry/article-abstract/482227</a:t>
            </a:r>
            <a:r>
              <a:rPr lang="en-US" sz="2000" dirty="0"/>
              <a:t> </a:t>
            </a:r>
          </a:p>
        </p:txBody>
      </p:sp>
      <p:pic>
        <p:nvPicPr>
          <p:cNvPr id="10" name="Content Placeholder 10" descr="Logo&#10;&#10;Description automatically generated">
            <a:extLst>
              <a:ext uri="{FF2B5EF4-FFF2-40B4-BE49-F238E27FC236}">
                <a16:creationId xmlns:a16="http://schemas.microsoft.com/office/drawing/2014/main" id="{58C27549-D81B-CD4B-8B85-CAE8F2F7AA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047" y="5215031"/>
            <a:ext cx="1888496" cy="1642969"/>
          </a:xfrm>
          <a:prstGeom prst="rect">
            <a:avLst/>
          </a:prstGeom>
        </p:spPr>
      </p:pic>
    </p:spTree>
    <p:extLst>
      <p:ext uri="{BB962C8B-B14F-4D97-AF65-F5344CB8AC3E}">
        <p14:creationId xmlns:p14="http://schemas.microsoft.com/office/powerpoint/2010/main" val="103897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7">
            <a:extLst>
              <a:ext uri="{FF2B5EF4-FFF2-40B4-BE49-F238E27FC236}">
                <a16:creationId xmlns:a16="http://schemas.microsoft.com/office/drawing/2014/main" id="{071584AA-290B-E94A-AD80-DD520A24DC7F}"/>
              </a:ext>
            </a:extLst>
          </p:cNvPr>
          <p:cNvSpPr/>
          <p:nvPr/>
        </p:nvSpPr>
        <p:spPr>
          <a:xfrm rot="10800000" flipH="1">
            <a:off x="0" y="6400798"/>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2" name="Title 1">
            <a:extLst>
              <a:ext uri="{FF2B5EF4-FFF2-40B4-BE49-F238E27FC236}">
                <a16:creationId xmlns:a16="http://schemas.microsoft.com/office/drawing/2014/main" id="{A7BF482E-92FE-9A48-95BD-CEA425AC9B1D}"/>
              </a:ext>
            </a:extLst>
          </p:cNvPr>
          <p:cNvSpPr>
            <a:spLocks noGrp="1"/>
          </p:cNvSpPr>
          <p:nvPr>
            <p:ph type="title"/>
          </p:nvPr>
        </p:nvSpPr>
        <p:spPr>
          <a:xfrm>
            <a:off x="442452" y="192075"/>
            <a:ext cx="10515600" cy="1325563"/>
          </a:xfrm>
        </p:spPr>
        <p:txBody>
          <a:bodyPr/>
          <a:lstStyle/>
          <a:p>
            <a:r>
              <a:rPr lang="en-US" b="1" dirty="0"/>
              <a:t>Unbalanced Microbiome </a:t>
            </a:r>
          </a:p>
        </p:txBody>
      </p:sp>
      <p:sp>
        <p:nvSpPr>
          <p:cNvPr id="3" name="Content Placeholder 2">
            <a:extLst>
              <a:ext uri="{FF2B5EF4-FFF2-40B4-BE49-F238E27FC236}">
                <a16:creationId xmlns:a16="http://schemas.microsoft.com/office/drawing/2014/main" id="{DBBEDCAA-16E9-AE47-9BCB-9D88E176884C}"/>
              </a:ext>
            </a:extLst>
          </p:cNvPr>
          <p:cNvSpPr>
            <a:spLocks noGrp="1"/>
          </p:cNvSpPr>
          <p:nvPr>
            <p:ph idx="1"/>
          </p:nvPr>
        </p:nvSpPr>
        <p:spPr>
          <a:xfrm>
            <a:off x="442452" y="1580702"/>
            <a:ext cx="5653548" cy="4486275"/>
          </a:xfrm>
        </p:spPr>
        <p:txBody>
          <a:bodyPr>
            <a:noAutofit/>
          </a:bodyPr>
          <a:lstStyle/>
          <a:p>
            <a:pPr marL="0" indent="0">
              <a:lnSpc>
                <a:spcPct val="160000"/>
              </a:lnSpc>
              <a:buNone/>
            </a:pPr>
            <a:r>
              <a:rPr lang="en-US" sz="1400" dirty="0"/>
              <a:t>There has been a link between an unbalanced microbiome and mental health. In one direction, the central nervous system sends signals to the gut environment, which modulate microbiota composition and function. In the other direction, microbiota either interface with components of the peripheral nervous system that directly relay signals to the central nervous system, such as the </a:t>
            </a:r>
            <a:r>
              <a:rPr lang="en-US" sz="1400" dirty="0" err="1"/>
              <a:t>vagus</a:t>
            </a:r>
            <a:r>
              <a:rPr lang="en-US" sz="1400" dirty="0"/>
              <a:t> nerve innervating the brainstem or afferent fibers traveling in sympathetic nerve bundles and innervating the spinal cord, or do so indirectly, such as via moderation by the enteric nervous system. Evidence suggests that the microbiome can also signal to the central nervous system by way of neuroactive metabolites in the blood stream (11). Therefore, gut health plays a major role.  </a:t>
            </a:r>
          </a:p>
          <a:p>
            <a:pPr marL="0" indent="0">
              <a:lnSpc>
                <a:spcPct val="160000"/>
              </a:lnSpc>
              <a:buNone/>
            </a:pPr>
            <a:r>
              <a:rPr lang="en-US" sz="1400" dirty="0"/>
              <a:t>Cite: </a:t>
            </a:r>
            <a:r>
              <a:rPr lang="en-US" sz="1400" dirty="0">
                <a:hlinkClick r:id="rId2"/>
              </a:rPr>
              <a:t>https://www.ncbi.nlm.nih.gov/labs/pmc/articles/PMC6995775/</a:t>
            </a:r>
            <a:r>
              <a:rPr lang="en-US" sz="1400" dirty="0"/>
              <a:t>  </a:t>
            </a:r>
          </a:p>
        </p:txBody>
      </p:sp>
      <p:pic>
        <p:nvPicPr>
          <p:cNvPr id="4" name="officeArt object">
            <a:extLst>
              <a:ext uri="{FF2B5EF4-FFF2-40B4-BE49-F238E27FC236}">
                <a16:creationId xmlns:a16="http://schemas.microsoft.com/office/drawing/2014/main" id="{18BBA5CF-D712-9C46-B6DC-6011D3816B1D}"/>
              </a:ext>
            </a:extLst>
          </p:cNvPr>
          <p:cNvPicPr/>
          <p:nvPr/>
        </p:nvPicPr>
        <p:blipFill>
          <a:blip r:embed="rId3"/>
          <a:srcRect b="21163"/>
          <a:stretch>
            <a:fillRect/>
          </a:stretch>
        </p:blipFill>
        <p:spPr>
          <a:xfrm>
            <a:off x="6213987" y="648864"/>
            <a:ext cx="5840359" cy="4822787"/>
          </a:xfrm>
          <a:prstGeom prst="rect">
            <a:avLst/>
          </a:prstGeom>
          <a:ln w="12700" cap="flat">
            <a:noFill/>
            <a:miter lim="400000"/>
          </a:ln>
          <a:effectLst/>
        </p:spPr>
      </p:pic>
      <p:pic>
        <p:nvPicPr>
          <p:cNvPr id="5" name="Content Placeholder 10" descr="Logo&#10;&#10;Description automatically generated">
            <a:extLst>
              <a:ext uri="{FF2B5EF4-FFF2-40B4-BE49-F238E27FC236}">
                <a16:creationId xmlns:a16="http://schemas.microsoft.com/office/drawing/2014/main" id="{4579CFDA-DA82-9844-A54C-C5CD01D38E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6391" y="5340362"/>
            <a:ext cx="1888496" cy="1642969"/>
          </a:xfrm>
          <a:prstGeom prst="rect">
            <a:avLst/>
          </a:prstGeom>
        </p:spPr>
      </p:pic>
      <p:sp>
        <p:nvSpPr>
          <p:cNvPr id="10" name="TextBox 9">
            <a:extLst>
              <a:ext uri="{FF2B5EF4-FFF2-40B4-BE49-F238E27FC236}">
                <a16:creationId xmlns:a16="http://schemas.microsoft.com/office/drawing/2014/main" id="{05692445-9B6B-784B-842E-68CD00871613}"/>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spTree>
    <p:extLst>
      <p:ext uri="{BB962C8B-B14F-4D97-AF65-F5344CB8AC3E}">
        <p14:creationId xmlns:p14="http://schemas.microsoft.com/office/powerpoint/2010/main" val="3393478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443843" y="947738"/>
            <a:ext cx="4118388" cy="4962524"/>
          </a:xfrm>
        </p:spPr>
        <p:txBody>
          <a:bodyPr vert="horz" lIns="91440" tIns="45720" rIns="91440" bIns="45720" rtlCol="0" anchor="ctr">
            <a:normAutofit/>
          </a:bodyPr>
          <a:lstStyle/>
          <a:p>
            <a:pPr algn="ctr">
              <a:lnSpc>
                <a:spcPct val="100000"/>
              </a:lnSpc>
            </a:pPr>
            <a:r>
              <a:rPr lang="en-US" sz="3600" b="1">
                <a:solidFill>
                  <a:srgbClr val="FFFFFF"/>
                </a:solidFill>
              </a:rPr>
              <a:t>RESEARCH STUDIES: </a:t>
            </a:r>
            <a:br>
              <a:rPr lang="en-US" sz="3600" b="1">
                <a:solidFill>
                  <a:srgbClr val="FFFFFF"/>
                </a:solidFill>
              </a:rPr>
            </a:br>
            <a:r>
              <a:rPr lang="en-US" sz="3500" b="1">
                <a:solidFill>
                  <a:srgbClr val="FFFFFF"/>
                </a:solidFill>
              </a:rPr>
              <a:t>PROPRIETARY </a:t>
            </a:r>
            <a:r>
              <a:rPr lang="en-US" sz="3500" b="1" kern="1200">
                <a:solidFill>
                  <a:srgbClr val="FFFFFF"/>
                </a:solidFill>
                <a:latin typeface="+mj-lt"/>
                <a:ea typeface="+mj-ea"/>
                <a:cs typeface="+mj-cs"/>
              </a:rPr>
              <a:t>BLEND I</a:t>
            </a:r>
            <a:br>
              <a:rPr lang="en-US" sz="3500" b="1" kern="1200">
                <a:solidFill>
                  <a:srgbClr val="FFFFFF"/>
                </a:solidFill>
                <a:latin typeface="+mj-lt"/>
                <a:ea typeface="+mj-ea"/>
                <a:cs typeface="+mj-cs"/>
              </a:rPr>
            </a:br>
            <a:br>
              <a:rPr lang="en-US" sz="3600" kern="1200">
                <a:solidFill>
                  <a:srgbClr val="FFFFFF"/>
                </a:solidFill>
                <a:latin typeface="+mj-lt"/>
                <a:ea typeface="+mj-ea"/>
                <a:cs typeface="+mj-cs"/>
              </a:rPr>
            </a:br>
            <a:r>
              <a:rPr lang="en-US" sz="2600" kern="1200">
                <a:solidFill>
                  <a:srgbClr val="FFFFFF"/>
                </a:solidFill>
                <a:latin typeface="+mj-lt"/>
                <a:ea typeface="+mj-ea"/>
                <a:cs typeface="+mj-cs"/>
              </a:rPr>
              <a:t>SILICA/ZEOLITES</a:t>
            </a:r>
            <a:br>
              <a:rPr lang="en-US" sz="2600" kern="1200">
                <a:solidFill>
                  <a:srgbClr val="FFFFFF"/>
                </a:solidFill>
                <a:latin typeface="+mj-lt"/>
                <a:ea typeface="+mj-ea"/>
                <a:cs typeface="+mj-cs"/>
              </a:rPr>
            </a:br>
            <a:br>
              <a:rPr lang="en-US" sz="2600" kern="1200">
                <a:solidFill>
                  <a:srgbClr val="FFFFFF"/>
                </a:solidFill>
                <a:latin typeface="+mj-lt"/>
                <a:ea typeface="+mj-ea"/>
                <a:cs typeface="+mj-cs"/>
              </a:rPr>
            </a:br>
            <a:r>
              <a:rPr lang="en-US" sz="2600" kern="1200">
                <a:solidFill>
                  <a:srgbClr val="FFFFFF"/>
                </a:solidFill>
                <a:latin typeface="+mj-lt"/>
                <a:ea typeface="+mj-ea"/>
                <a:cs typeface="+mj-cs"/>
              </a:rPr>
              <a:t>TRACE MINERALS</a:t>
            </a:r>
            <a:br>
              <a:rPr lang="en-US" sz="2600" kern="1200">
                <a:solidFill>
                  <a:srgbClr val="FFFFFF"/>
                </a:solidFill>
                <a:latin typeface="+mj-lt"/>
                <a:ea typeface="+mj-ea"/>
                <a:cs typeface="+mj-cs"/>
              </a:rPr>
            </a:br>
            <a:br>
              <a:rPr lang="en-US" sz="2600" kern="1200">
                <a:solidFill>
                  <a:srgbClr val="FFFFFF"/>
                </a:solidFill>
                <a:latin typeface="+mj-lt"/>
                <a:ea typeface="+mj-ea"/>
                <a:cs typeface="+mj-cs"/>
              </a:rPr>
            </a:br>
            <a:r>
              <a:rPr lang="en-US" sz="2600" kern="1200">
                <a:solidFill>
                  <a:srgbClr val="FFFFFF"/>
                </a:solidFill>
                <a:latin typeface="+mj-lt"/>
                <a:ea typeface="+mj-ea"/>
                <a:cs typeface="+mj-cs"/>
              </a:rPr>
              <a:t>VITAMIN C</a:t>
            </a:r>
            <a:br>
              <a:rPr lang="en-US" sz="2600" kern="1200">
                <a:solidFill>
                  <a:srgbClr val="FFFFFF"/>
                </a:solidFill>
                <a:latin typeface="+mj-lt"/>
                <a:ea typeface="+mj-ea"/>
                <a:cs typeface="+mj-cs"/>
              </a:rPr>
            </a:br>
            <a:br>
              <a:rPr lang="en-US" sz="2600" kern="1200">
                <a:solidFill>
                  <a:srgbClr val="FFFFFF"/>
                </a:solidFill>
                <a:latin typeface="+mj-lt"/>
                <a:ea typeface="+mj-ea"/>
                <a:cs typeface="+mj-cs"/>
              </a:rPr>
            </a:br>
            <a:endParaRPr lang="en-US" sz="2600"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7BB3E937-670A-7F44-91E3-535C8A29DA8B}"/>
              </a:ext>
            </a:extLst>
          </p:cNvPr>
          <p:cNvSpPr>
            <a:spLocks noGrp="1"/>
          </p:cNvSpPr>
          <p:nvPr>
            <p:ph idx="1"/>
          </p:nvPr>
        </p:nvSpPr>
        <p:spPr>
          <a:xfrm>
            <a:off x="5075256" y="311449"/>
            <a:ext cx="6942573" cy="6428564"/>
          </a:xfrm>
        </p:spPr>
        <p:txBody>
          <a:bodyPr>
            <a:normAutofit fontScale="85000" lnSpcReduction="20000"/>
          </a:bodyPr>
          <a:lstStyle/>
          <a:p>
            <a:pPr>
              <a:buFont typeface="Wingdings" pitchFamily="2" charset="2"/>
              <a:buChar char="v"/>
            </a:pPr>
            <a:endParaRPr lang="en-US" sz="3100" b="1" dirty="0"/>
          </a:p>
          <a:p>
            <a:pPr>
              <a:buFont typeface="Wingdings" pitchFamily="2" charset="2"/>
              <a:buChar char="v"/>
            </a:pPr>
            <a:r>
              <a:rPr lang="en-US" sz="3100" b="1" dirty="0"/>
              <a:t>Silica/ Zeolites </a:t>
            </a:r>
          </a:p>
          <a:p>
            <a:pPr marL="457200" lvl="1" indent="0">
              <a:buNone/>
            </a:pPr>
            <a:r>
              <a:rPr lang="en-US" dirty="0"/>
              <a:t>In lead-intoxicated mice, a study showed that a clinoptilolite sorbent KLS-10-MA decreased the lead accumulation in the intestine by more than 70%.</a:t>
            </a:r>
          </a:p>
          <a:p>
            <a:pPr marL="457200" lvl="1" indent="0">
              <a:buNone/>
            </a:pPr>
            <a:r>
              <a:rPr lang="en-US" sz="1900" dirty="0">
                <a:hlinkClick r:id="rId3"/>
              </a:rPr>
              <a:t>https://www.ncbi.nlm.nih.gov/labs/pmc/articles/PMC6277462/</a:t>
            </a:r>
            <a:r>
              <a:rPr lang="en-US" sz="1900" dirty="0"/>
              <a:t> </a:t>
            </a:r>
          </a:p>
          <a:p>
            <a:pPr marL="457200" lvl="1" indent="0">
              <a:buNone/>
            </a:pPr>
            <a:r>
              <a:rPr lang="en-US" sz="2100" dirty="0"/>
              <a:t>	</a:t>
            </a:r>
          </a:p>
          <a:p>
            <a:pPr>
              <a:buFont typeface="Wingdings" pitchFamily="2" charset="2"/>
              <a:buChar char="v"/>
            </a:pPr>
            <a:r>
              <a:rPr lang="en-US" sz="3100" b="1" dirty="0"/>
              <a:t>Vitamin C</a:t>
            </a:r>
          </a:p>
          <a:p>
            <a:pPr marL="457200" lvl="1" indent="0">
              <a:buNone/>
            </a:pPr>
            <a:r>
              <a:rPr lang="en-US" dirty="0"/>
              <a:t>A 2018 study consisting of two groups of males supplemented vitamin C (adequate vitamin C </a:t>
            </a:r>
            <a:r>
              <a:rPr lang="pt" dirty="0"/>
              <a:t>(≥ 50 </a:t>
            </a:r>
            <a:r>
              <a:rPr lang="pt" dirty="0" err="1"/>
              <a:t>μmol</a:t>
            </a:r>
            <a:r>
              <a:rPr lang="pt" dirty="0"/>
              <a:t>/L, </a:t>
            </a:r>
            <a:r>
              <a:rPr lang="pt" dirty="0" err="1"/>
              <a:t>n</a:t>
            </a:r>
            <a:r>
              <a:rPr lang="pt" dirty="0"/>
              <a:t> = 99) </a:t>
            </a:r>
            <a:r>
              <a:rPr lang="en-US" dirty="0"/>
              <a:t> and inadequate vitamin C </a:t>
            </a:r>
            <a:r>
              <a:rPr lang="pt" dirty="0"/>
              <a:t>(&lt; 50 </a:t>
            </a:r>
            <a:r>
              <a:rPr lang="pt" dirty="0" err="1"/>
              <a:t>μmol</a:t>
            </a:r>
            <a:r>
              <a:rPr lang="pt" dirty="0"/>
              <a:t>/L, </a:t>
            </a:r>
            <a:r>
              <a:rPr lang="pt" dirty="0" err="1"/>
              <a:t>n</a:t>
            </a:r>
            <a:r>
              <a:rPr lang="pt" dirty="0"/>
              <a:t> = 40)</a:t>
            </a:r>
            <a:r>
              <a:rPr lang="en-US" dirty="0"/>
              <a:t>); the data showed that the inadequate vitamin C group had significantly higher greater disturbance, mood disturbance  (p = 0.024), depression (p = 0.012), and confusion (p = 0.022). </a:t>
            </a:r>
          </a:p>
          <a:p>
            <a:pPr marL="457200" lvl="1" indent="0">
              <a:buNone/>
            </a:pPr>
            <a:r>
              <a:rPr lang="en-US" sz="1900" dirty="0">
                <a:hlinkClick r:id="rId4"/>
              </a:rPr>
              <a:t>https://bmcpsychiatry.biomedcentral.com/articles/10.1186/s12888-020-02730-w</a:t>
            </a:r>
            <a:r>
              <a:rPr lang="en-US" sz="1900" dirty="0"/>
              <a:t> </a:t>
            </a:r>
          </a:p>
          <a:p>
            <a:pPr marL="457200" lvl="1" indent="0">
              <a:buNone/>
            </a:pPr>
            <a:endParaRPr lang="en-US" dirty="0"/>
          </a:p>
          <a:p>
            <a:pPr>
              <a:buFont typeface="Wingdings" pitchFamily="2" charset="2"/>
              <a:buChar char="v"/>
            </a:pPr>
            <a:r>
              <a:rPr lang="en-US" sz="3100" b="1" dirty="0"/>
              <a:t>Trace Minerals </a:t>
            </a:r>
          </a:p>
          <a:p>
            <a:pPr marL="457200" lvl="1" indent="0">
              <a:buNone/>
            </a:pPr>
            <a:r>
              <a:rPr lang="en-US" dirty="0"/>
              <a:t>For example, in one study, 2-month-old male rats were fed zinc adequate, zinc deficient, and supplemented zinc for 3 weeks; the results showed that zinc deficient mice displayed anorexia, reduced water intake, and increased anxiety-like behaviors. </a:t>
            </a:r>
          </a:p>
          <a:p>
            <a:pPr marL="457200" lvl="1" indent="0">
              <a:buNone/>
            </a:pPr>
            <a:r>
              <a:rPr lang="en-US" sz="1900" dirty="0">
                <a:hlinkClick r:id="rId5"/>
              </a:rPr>
              <a:t>https://www.sciencedirect.com/science/article/abs/pii/S0031938408002096</a:t>
            </a:r>
            <a:r>
              <a:rPr lang="en-US" sz="1900" dirty="0"/>
              <a:t> </a:t>
            </a:r>
          </a:p>
          <a:p>
            <a:pPr marL="0" indent="0">
              <a:buNone/>
            </a:pPr>
            <a:endParaRPr lang="en-US" dirty="0"/>
          </a:p>
          <a:p>
            <a:pPr lvl="1"/>
            <a:endParaRPr lang="en-US" dirty="0"/>
          </a:p>
          <a:p>
            <a:pPr marL="0" indent="0">
              <a:buNone/>
            </a:pPr>
            <a:endParaRPr lang="en-US" dirty="0"/>
          </a:p>
        </p:txBody>
      </p:sp>
      <p:pic>
        <p:nvPicPr>
          <p:cNvPr id="10" name="Content Placeholder 10" descr="Logo&#10;&#10;Description automatically generated">
            <a:extLst>
              <a:ext uri="{FF2B5EF4-FFF2-40B4-BE49-F238E27FC236}">
                <a16:creationId xmlns:a16="http://schemas.microsoft.com/office/drawing/2014/main" id="{10A16900-EE5F-724B-BF75-F3CB67B365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0407" y="5417414"/>
            <a:ext cx="1800525" cy="1566435"/>
          </a:xfrm>
          <a:prstGeom prst="rect">
            <a:avLst/>
          </a:prstGeom>
        </p:spPr>
      </p:pic>
    </p:spTree>
    <p:extLst>
      <p:ext uri="{BB962C8B-B14F-4D97-AF65-F5344CB8AC3E}">
        <p14:creationId xmlns:p14="http://schemas.microsoft.com/office/powerpoint/2010/main" val="1329120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550803" y="1410490"/>
            <a:ext cx="3904467" cy="4962524"/>
          </a:xfrm>
        </p:spPr>
        <p:txBody>
          <a:bodyPr vert="horz" lIns="91440" tIns="45720" rIns="91440" bIns="45720" rtlCol="0" anchor="ctr">
            <a:normAutofit fontScale="90000"/>
          </a:bodyPr>
          <a:lstStyle/>
          <a:p>
            <a:pPr algn="ctr">
              <a:lnSpc>
                <a:spcPct val="100000"/>
              </a:lnSpc>
            </a:pPr>
            <a:r>
              <a:rPr lang="en-US" sz="3600" b="1" kern="1200" dirty="0">
                <a:solidFill>
                  <a:srgbClr val="FFFFFF"/>
                </a:solidFill>
                <a:latin typeface="+mj-lt"/>
                <a:ea typeface="+mj-ea"/>
                <a:cs typeface="+mj-cs"/>
              </a:rPr>
              <a:t>RESEARCH STUDIES:</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PROPRIETARY BLEND II</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N-acetyl L-tyrosine</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 Anhydrous Caffeine</a:t>
            </a:r>
            <a:br>
              <a:rPr lang="en-US" sz="2600" kern="1200" dirty="0">
                <a:solidFill>
                  <a:srgbClr val="FFFFFF"/>
                </a:solidFill>
                <a:latin typeface="+mj-lt"/>
                <a:ea typeface="+mj-ea"/>
                <a:cs typeface="+mj-cs"/>
              </a:rPr>
            </a:br>
            <a:br>
              <a:rPr lang="en-US" sz="2600" dirty="0">
                <a:solidFill>
                  <a:srgbClr val="FFFFFF"/>
                </a:solidFill>
              </a:rPr>
            </a:br>
            <a:r>
              <a:rPr lang="en-US" sz="2600" kern="1200" dirty="0">
                <a:solidFill>
                  <a:srgbClr val="FFFFFF"/>
                </a:solidFill>
                <a:latin typeface="+mj-lt"/>
                <a:ea typeface="+mj-ea"/>
                <a:cs typeface="+mj-cs"/>
              </a:rPr>
              <a:t>L-theanine</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Velvet Bean Seed</a:t>
            </a:r>
            <a:br>
              <a:rPr lang="en-US" sz="2600" kern="1200" dirty="0">
                <a:solidFill>
                  <a:srgbClr val="FFFFFF"/>
                </a:solidFill>
                <a:latin typeface="+mj-lt"/>
                <a:ea typeface="+mj-ea"/>
                <a:cs typeface="+mj-cs"/>
              </a:rPr>
            </a:br>
            <a:br>
              <a:rPr lang="en-US" sz="2600" dirty="0">
                <a:solidFill>
                  <a:srgbClr val="FFFFFF"/>
                </a:solidFill>
              </a:rPr>
            </a:br>
            <a:r>
              <a:rPr lang="en-US" sz="2600" kern="1200" dirty="0">
                <a:solidFill>
                  <a:srgbClr val="FFFFFF"/>
                </a:solidFill>
                <a:latin typeface="+mj-lt"/>
                <a:ea typeface="+mj-ea"/>
                <a:cs typeface="+mj-cs"/>
              </a:rPr>
              <a:t>Pine Bark</a:t>
            </a:r>
            <a:br>
              <a:rPr lang="en-US" sz="2600" kern="1200" dirty="0">
                <a:solidFill>
                  <a:srgbClr val="FFFFFF"/>
                </a:solidFill>
                <a:latin typeface="+mj-lt"/>
                <a:ea typeface="+mj-ea"/>
                <a:cs typeface="+mj-cs"/>
              </a:rPr>
            </a:br>
            <a:br>
              <a:rPr lang="en-US" sz="2600" dirty="0">
                <a:solidFill>
                  <a:srgbClr val="FFFFFF"/>
                </a:solidFill>
              </a:rPr>
            </a:br>
            <a:r>
              <a:rPr lang="en-US" sz="2600" kern="1200" dirty="0">
                <a:solidFill>
                  <a:srgbClr val="FFFFFF"/>
                </a:solidFill>
                <a:latin typeface="+mj-lt"/>
                <a:ea typeface="+mj-ea"/>
                <a:cs typeface="+mj-cs"/>
              </a:rPr>
              <a:t>Curcumin</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Vitamin D</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7BB3E937-670A-7F44-91E3-535C8A29DA8B}"/>
              </a:ext>
            </a:extLst>
          </p:cNvPr>
          <p:cNvSpPr>
            <a:spLocks noGrp="1"/>
          </p:cNvSpPr>
          <p:nvPr>
            <p:ph idx="1"/>
          </p:nvPr>
        </p:nvSpPr>
        <p:spPr>
          <a:xfrm>
            <a:off x="5075256" y="311449"/>
            <a:ext cx="6792149" cy="6179552"/>
          </a:xfrm>
        </p:spPr>
        <p:txBody>
          <a:bodyPr>
            <a:noAutofit/>
          </a:bodyPr>
          <a:lstStyle/>
          <a:p>
            <a:pPr>
              <a:buFont typeface="Wingdings" pitchFamily="2" charset="2"/>
              <a:buChar char="v"/>
            </a:pPr>
            <a:r>
              <a:rPr lang="en-US" sz="2000" b="1" dirty="0"/>
              <a:t>N-Acetyl L-Tyrosine</a:t>
            </a:r>
          </a:p>
          <a:p>
            <a:pPr marL="457200" lvl="1" indent="0">
              <a:buNone/>
            </a:pPr>
            <a:r>
              <a:rPr lang="en-US" sz="1800" dirty="0"/>
              <a:t>Subjects were given a 100 mg/kg dose of tyrosine and then exposed for 4.5 hours to cold and hypoxia in this double-blind, placebo-controlled crossover study. Tyrosine was reported to significantly decrease adverse symptoms, including mood and performance impairment.</a:t>
            </a:r>
          </a:p>
          <a:p>
            <a:pPr marL="457200" lvl="1" indent="0">
              <a:buNone/>
            </a:pPr>
            <a:r>
              <a:rPr lang="en-US" sz="1800" dirty="0">
                <a:hlinkClick r:id="rId3"/>
              </a:rPr>
              <a:t>https://www.researchgate.net/publication/232052024_Tyrosine_Food_Supplement_or_Therapeutic_Agent</a:t>
            </a:r>
            <a:r>
              <a:rPr lang="en-US" sz="1800" dirty="0"/>
              <a:t> </a:t>
            </a:r>
          </a:p>
          <a:p>
            <a:pPr>
              <a:buFont typeface="Wingdings" pitchFamily="2" charset="2"/>
              <a:buChar char="v"/>
            </a:pPr>
            <a:r>
              <a:rPr lang="en-US" sz="2000" b="1" dirty="0"/>
              <a:t>Anhydrous Caffeine </a:t>
            </a:r>
          </a:p>
          <a:p>
            <a:pPr marL="457200" lvl="1" indent="0">
              <a:buNone/>
            </a:pPr>
            <a:r>
              <a:rPr lang="en-US" sz="1800" dirty="0"/>
              <a:t>To assess the link between caffeine and depression, a meta-analysis demonstrated that caffeine consumption decreased the risk of depression </a:t>
            </a:r>
            <a:r>
              <a:rPr lang="en-US" sz="1800" dirty="0" err="1"/>
              <a:t>bh</a:t>
            </a:r>
            <a:r>
              <a:rPr lang="en-US" sz="1800" dirty="0"/>
              <a:t> 8%; the association became significant when the caffeine consumption was about 68/mg/day and below 509 mg/day. </a:t>
            </a:r>
          </a:p>
          <a:p>
            <a:pPr marL="457200" lvl="1" indent="0">
              <a:buNone/>
            </a:pPr>
            <a:r>
              <a:rPr lang="en-US" sz="1800" dirty="0">
                <a:hlinkClick r:id="rId4"/>
              </a:rPr>
              <a:t>https://pubmed.ncbi.nlm.nih.gov/26339067/</a:t>
            </a:r>
            <a:r>
              <a:rPr lang="en-US" sz="1800" dirty="0"/>
              <a:t> </a:t>
            </a:r>
          </a:p>
          <a:p>
            <a:pPr>
              <a:buFont typeface="Wingdings" pitchFamily="2" charset="2"/>
              <a:buChar char="v"/>
            </a:pPr>
            <a:r>
              <a:rPr lang="en-US" sz="2000" b="1" dirty="0"/>
              <a:t>L-Theanine</a:t>
            </a:r>
            <a:r>
              <a:rPr lang="en-US" sz="2000" dirty="0"/>
              <a:t> </a:t>
            </a:r>
          </a:p>
          <a:p>
            <a:pPr marL="457200" lvl="1" indent="0">
              <a:buNone/>
            </a:pPr>
            <a:r>
              <a:rPr lang="en-US" sz="1800" dirty="0"/>
              <a:t>In a study, 20 subjects with major depressive disorder had L-theanine added to the current medication of each participant for 8 weeks; results showed anxiety-trait scores decreased, as well as sleep quality increased after administration of L-theanine. </a:t>
            </a:r>
          </a:p>
          <a:p>
            <a:pPr marL="457200" lvl="1" indent="0">
              <a:buNone/>
            </a:pPr>
            <a:r>
              <a:rPr lang="en-US" sz="1800" dirty="0">
                <a:hlinkClick r:id="rId5"/>
              </a:rPr>
              <a:t>https://pubmed.ncbi.nlm.nih.gov/27396868/</a:t>
            </a:r>
            <a:r>
              <a:rPr lang="en-US" sz="1800" dirty="0"/>
              <a:t> </a:t>
            </a:r>
          </a:p>
          <a:p>
            <a:pPr marL="457200" lvl="1" indent="0">
              <a:buNone/>
            </a:pPr>
            <a:endParaRPr lang="en-US" sz="2000" dirty="0"/>
          </a:p>
          <a:p>
            <a:pPr lvl="1"/>
            <a:endParaRPr lang="en-US" sz="2000" dirty="0"/>
          </a:p>
          <a:p>
            <a:pPr marL="457200" lvl="1" indent="0">
              <a:buNone/>
            </a:pPr>
            <a:r>
              <a:rPr lang="en-US" sz="2000" dirty="0"/>
              <a:t> </a:t>
            </a:r>
          </a:p>
        </p:txBody>
      </p:sp>
      <p:pic>
        <p:nvPicPr>
          <p:cNvPr id="6" name="Content Placeholder 10" descr="Logo&#10;&#10;Description automatically generated">
            <a:extLst>
              <a:ext uri="{FF2B5EF4-FFF2-40B4-BE49-F238E27FC236}">
                <a16:creationId xmlns:a16="http://schemas.microsoft.com/office/drawing/2014/main" id="{068CDA59-0874-2341-B82B-0B442FC2C1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0407" y="5417414"/>
            <a:ext cx="1800525" cy="1566435"/>
          </a:xfrm>
          <a:prstGeom prst="rect">
            <a:avLst/>
          </a:prstGeom>
        </p:spPr>
      </p:pic>
    </p:spTree>
    <p:extLst>
      <p:ext uri="{BB962C8B-B14F-4D97-AF65-F5344CB8AC3E}">
        <p14:creationId xmlns:p14="http://schemas.microsoft.com/office/powerpoint/2010/main" val="2558304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550803" y="1636888"/>
            <a:ext cx="3904467" cy="4736125"/>
          </a:xfrm>
        </p:spPr>
        <p:txBody>
          <a:bodyPr vert="horz" lIns="91440" tIns="45720" rIns="91440" bIns="45720" rtlCol="0" anchor="ctr">
            <a:normAutofit fontScale="90000"/>
          </a:bodyPr>
          <a:lstStyle/>
          <a:p>
            <a:pPr algn="ctr">
              <a:lnSpc>
                <a:spcPct val="100000"/>
              </a:lnSpc>
            </a:pPr>
            <a:r>
              <a:rPr lang="en-US" sz="3600" b="1" kern="1200" dirty="0">
                <a:solidFill>
                  <a:srgbClr val="FFFFFF"/>
                </a:solidFill>
                <a:latin typeface="+mj-lt"/>
                <a:ea typeface="+mj-ea"/>
                <a:cs typeface="+mj-cs"/>
              </a:rPr>
              <a:t>RESEARCH STUDIES:</a:t>
            </a:r>
            <a:br>
              <a:rPr lang="en-US" sz="3600" b="1" kern="1200" dirty="0">
                <a:solidFill>
                  <a:srgbClr val="FFFFFF"/>
                </a:solidFill>
                <a:latin typeface="+mj-lt"/>
                <a:ea typeface="+mj-ea"/>
                <a:cs typeface="+mj-cs"/>
              </a:rPr>
            </a:br>
            <a:r>
              <a:rPr lang="en-US" sz="3600" b="1" kern="1200" dirty="0">
                <a:solidFill>
                  <a:srgbClr val="FFFFFF"/>
                </a:solidFill>
                <a:latin typeface="+mj-lt"/>
                <a:ea typeface="+mj-ea"/>
                <a:cs typeface="+mj-cs"/>
              </a:rPr>
              <a:t>PROPRIETARY BLEND II</a:t>
            </a:r>
            <a:br>
              <a:rPr lang="en-US" sz="3600" b="1" kern="1200" dirty="0">
                <a:solidFill>
                  <a:srgbClr val="FFFFFF"/>
                </a:solidFill>
                <a:latin typeface="+mj-lt"/>
                <a:ea typeface="+mj-ea"/>
                <a:cs typeface="+mj-cs"/>
              </a:rPr>
            </a:br>
            <a:r>
              <a:rPr lang="en-US" sz="1800" b="1" kern="1200" dirty="0">
                <a:solidFill>
                  <a:srgbClr val="FFFFFF"/>
                </a:solidFill>
                <a:latin typeface="+mj-lt"/>
                <a:ea typeface="+mj-ea"/>
                <a:cs typeface="+mj-cs"/>
              </a:rPr>
              <a:t>(Continued)</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N-acetyl L-tyrosine</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 Anhydrous Caffeine</a:t>
            </a:r>
            <a:br>
              <a:rPr lang="en-US" sz="2600" kern="1200" dirty="0">
                <a:solidFill>
                  <a:srgbClr val="FFFFFF"/>
                </a:solidFill>
                <a:latin typeface="+mj-lt"/>
                <a:ea typeface="+mj-ea"/>
                <a:cs typeface="+mj-cs"/>
              </a:rPr>
            </a:br>
            <a:br>
              <a:rPr lang="en-US" sz="2600" dirty="0">
                <a:solidFill>
                  <a:srgbClr val="FFFFFF"/>
                </a:solidFill>
              </a:rPr>
            </a:br>
            <a:r>
              <a:rPr lang="en-US" sz="2600" kern="1200" dirty="0">
                <a:solidFill>
                  <a:srgbClr val="FFFFFF"/>
                </a:solidFill>
                <a:latin typeface="+mj-lt"/>
                <a:ea typeface="+mj-ea"/>
                <a:cs typeface="+mj-cs"/>
              </a:rPr>
              <a:t>L-theanine</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Velvet Bean Seed</a:t>
            </a:r>
            <a:br>
              <a:rPr lang="en-US" sz="2600" kern="1200" dirty="0">
                <a:solidFill>
                  <a:srgbClr val="FFFFFF"/>
                </a:solidFill>
                <a:latin typeface="+mj-lt"/>
                <a:ea typeface="+mj-ea"/>
                <a:cs typeface="+mj-cs"/>
              </a:rPr>
            </a:br>
            <a:br>
              <a:rPr lang="en-US" sz="2600" dirty="0">
                <a:solidFill>
                  <a:srgbClr val="FFFFFF"/>
                </a:solidFill>
              </a:rPr>
            </a:br>
            <a:r>
              <a:rPr lang="en-US" sz="2600" kern="1200" dirty="0">
                <a:solidFill>
                  <a:srgbClr val="FFFFFF"/>
                </a:solidFill>
                <a:latin typeface="+mj-lt"/>
                <a:ea typeface="+mj-ea"/>
                <a:cs typeface="+mj-cs"/>
              </a:rPr>
              <a:t>Pine Bark</a:t>
            </a:r>
            <a:br>
              <a:rPr lang="en-US" sz="2600" kern="1200" dirty="0">
                <a:solidFill>
                  <a:srgbClr val="FFFFFF"/>
                </a:solidFill>
                <a:latin typeface="+mj-lt"/>
                <a:ea typeface="+mj-ea"/>
                <a:cs typeface="+mj-cs"/>
              </a:rPr>
            </a:br>
            <a:br>
              <a:rPr lang="en-US" sz="2600" dirty="0">
                <a:solidFill>
                  <a:srgbClr val="FFFFFF"/>
                </a:solidFill>
              </a:rPr>
            </a:br>
            <a:r>
              <a:rPr lang="en-US" sz="2600" kern="1200" dirty="0">
                <a:solidFill>
                  <a:srgbClr val="FFFFFF"/>
                </a:solidFill>
                <a:latin typeface="+mj-lt"/>
                <a:ea typeface="+mj-ea"/>
                <a:cs typeface="+mj-cs"/>
              </a:rPr>
              <a:t>Curcumin</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r>
              <a:rPr lang="en-US" sz="2600" kern="1200" dirty="0">
                <a:solidFill>
                  <a:srgbClr val="FFFFFF"/>
                </a:solidFill>
                <a:latin typeface="+mj-lt"/>
                <a:ea typeface="+mj-ea"/>
                <a:cs typeface="+mj-cs"/>
              </a:rPr>
              <a:t>Vitamin D</a:t>
            </a: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br>
              <a:rPr lang="en-US" sz="2600" kern="1200" dirty="0">
                <a:solidFill>
                  <a:srgbClr val="FFFFFF"/>
                </a:solidFill>
                <a:latin typeface="+mj-lt"/>
                <a:ea typeface="+mj-ea"/>
                <a:cs typeface="+mj-cs"/>
              </a:rPr>
            </a:br>
            <a:endParaRPr lang="en-US" sz="2600"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7BB3E937-670A-7F44-91E3-535C8A29DA8B}"/>
              </a:ext>
            </a:extLst>
          </p:cNvPr>
          <p:cNvSpPr>
            <a:spLocks noGrp="1"/>
          </p:cNvSpPr>
          <p:nvPr>
            <p:ph idx="1"/>
          </p:nvPr>
        </p:nvSpPr>
        <p:spPr>
          <a:xfrm>
            <a:off x="4455270" y="311449"/>
            <a:ext cx="7412135" cy="6179552"/>
          </a:xfrm>
        </p:spPr>
        <p:txBody>
          <a:bodyPr>
            <a:noAutofit/>
          </a:bodyPr>
          <a:lstStyle/>
          <a:p>
            <a:pPr lvl="1">
              <a:buFont typeface="Wingdings" pitchFamily="2" charset="2"/>
              <a:buChar char="v"/>
            </a:pPr>
            <a:r>
              <a:rPr lang="en-US" sz="1800" b="1" dirty="0"/>
              <a:t>Vitamin D </a:t>
            </a:r>
          </a:p>
          <a:p>
            <a:pPr marL="914400" lvl="2" indent="0">
              <a:buNone/>
            </a:pPr>
            <a:r>
              <a:rPr lang="en-US" sz="1450" dirty="0"/>
              <a:t>In a large analysis, out of the participants aged 18-65 years-old with major depressive disorder or normal, it was found that 33.6% had deficient vitamin D levels; as compared with controls, lower vitamin D levels were found in participants with current particularly in those with the most severe symptoms </a:t>
            </a:r>
          </a:p>
          <a:p>
            <a:pPr marL="914400" lvl="2" indent="0">
              <a:buNone/>
            </a:pPr>
            <a:r>
              <a:rPr lang="en-US" sz="1450" dirty="0">
                <a:hlinkClick r:id="rId3"/>
              </a:rPr>
              <a:t>https://www.nature.com/articles/mp201336</a:t>
            </a:r>
            <a:r>
              <a:rPr lang="en-US" sz="1450" dirty="0"/>
              <a:t> </a:t>
            </a:r>
          </a:p>
          <a:p>
            <a:pPr lvl="1">
              <a:buFont typeface="Wingdings" pitchFamily="2" charset="2"/>
              <a:buChar char="v"/>
            </a:pPr>
            <a:r>
              <a:rPr lang="en-US" sz="1800" b="1" dirty="0"/>
              <a:t>Curcumin </a:t>
            </a:r>
          </a:p>
          <a:p>
            <a:pPr marL="914400" lvl="2" indent="0">
              <a:buNone/>
            </a:pPr>
            <a:r>
              <a:rPr lang="en-US" sz="1450" dirty="0"/>
              <a:t> In an adult male Wistar–Kyoto rat model of depression, it showed that curcumin had an antidepressant activity and found an increase in hippocampal BDNF. In stressed mice, curcumin also had positive effects on stress-induced learning and memory deficits and an upregulation of BDNF and ERK in the hippocampus. </a:t>
            </a:r>
          </a:p>
          <a:p>
            <a:pPr marL="914400" lvl="2" indent="0">
              <a:buNone/>
            </a:pPr>
            <a:r>
              <a:rPr lang="en-US" sz="1450" dirty="0">
                <a:hlinkClick r:id="rId4"/>
              </a:rPr>
              <a:t>https://www.frontiersin.org/articles/10.3389/fpsyt.2020.572533/full</a:t>
            </a:r>
            <a:r>
              <a:rPr lang="en-US" sz="1450" dirty="0"/>
              <a:t> </a:t>
            </a:r>
          </a:p>
          <a:p>
            <a:pPr marL="914400" lvl="2" indent="0">
              <a:buNone/>
            </a:pPr>
            <a:endParaRPr lang="en-US" sz="1600" dirty="0"/>
          </a:p>
          <a:p>
            <a:pPr lvl="1">
              <a:buFont typeface="Wingdings" pitchFamily="2" charset="2"/>
              <a:buChar char="v"/>
            </a:pPr>
            <a:r>
              <a:rPr lang="en-US" sz="1800" b="1" dirty="0"/>
              <a:t>Velvet Bean Seed </a:t>
            </a:r>
          </a:p>
          <a:p>
            <a:pPr marL="914400" lvl="2" indent="0">
              <a:buNone/>
            </a:pPr>
            <a:r>
              <a:rPr lang="en-US" sz="1450" dirty="0"/>
              <a:t>The anti-depressant effect of M. </a:t>
            </a:r>
            <a:r>
              <a:rPr lang="en-US" sz="1450" dirty="0" err="1"/>
              <a:t>pruriens</a:t>
            </a:r>
            <a:r>
              <a:rPr lang="en-US" sz="1450" dirty="0"/>
              <a:t> extract (100 and 200 mg/kg) was investigated for 21 days. The results showed there was significant reduction of the immobility time.</a:t>
            </a:r>
          </a:p>
          <a:p>
            <a:pPr marL="914400" lvl="2" indent="0">
              <a:buNone/>
            </a:pPr>
            <a:r>
              <a:rPr lang="en-US" sz="1450" dirty="0">
                <a:hlinkClick r:id="rId5"/>
              </a:rPr>
              <a:t>https://www.ncbi.nlm.nih.gov/labs/pmc/articles/PMC4213977/</a:t>
            </a:r>
            <a:r>
              <a:rPr lang="en-US" sz="1450" dirty="0"/>
              <a:t> </a:t>
            </a:r>
          </a:p>
          <a:p>
            <a:pPr marL="914400" lvl="2" indent="0">
              <a:buNone/>
            </a:pPr>
            <a:endParaRPr lang="en-US" sz="1600" dirty="0"/>
          </a:p>
          <a:p>
            <a:pPr lvl="1">
              <a:buFont typeface="Wingdings" pitchFamily="2" charset="2"/>
              <a:buChar char="v"/>
            </a:pPr>
            <a:r>
              <a:rPr lang="en-US" sz="1800" b="1" dirty="0"/>
              <a:t>Pine Bark </a:t>
            </a:r>
          </a:p>
          <a:p>
            <a:pPr marL="914400" lvl="2" indent="0">
              <a:buNone/>
            </a:pPr>
            <a:r>
              <a:rPr lang="en-US" sz="1450" dirty="0"/>
              <a:t>Researchers studied the ameliorative effect of </a:t>
            </a:r>
            <a:r>
              <a:rPr lang="en-US" sz="1450" dirty="0" err="1"/>
              <a:t>Pycnogenol</a:t>
            </a:r>
            <a:r>
              <a:rPr lang="en-US" sz="1450" dirty="0"/>
              <a:t> (extract of pine bark) on depression-like behavior in chronic corticosterone- (CORT-) treated mice for 20 days. The results indicate that mice orally administered PYC had significantly shortened immobility time, and therefore may serve to reduce CORT-induced stress by radical scavenging activity. </a:t>
            </a:r>
          </a:p>
          <a:p>
            <a:pPr marL="914400" lvl="2" indent="0">
              <a:buNone/>
            </a:pPr>
            <a:r>
              <a:rPr lang="en-US" sz="1450" dirty="0">
                <a:hlinkClick r:id="rId6"/>
              </a:rPr>
              <a:t>https://www.ncbi.nlm.nih.gov/labs/pmc/articles/PMC4036684/</a:t>
            </a:r>
            <a:r>
              <a:rPr lang="en-US" sz="1450" dirty="0"/>
              <a:t> </a:t>
            </a:r>
          </a:p>
        </p:txBody>
      </p:sp>
      <p:pic>
        <p:nvPicPr>
          <p:cNvPr id="6" name="Content Placeholder 10" descr="Logo&#10;&#10;Description automatically generated">
            <a:extLst>
              <a:ext uri="{FF2B5EF4-FFF2-40B4-BE49-F238E27FC236}">
                <a16:creationId xmlns:a16="http://schemas.microsoft.com/office/drawing/2014/main" id="{068CDA59-0874-2341-B82B-0B442FC2C17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90407" y="5417414"/>
            <a:ext cx="1800525" cy="1566435"/>
          </a:xfrm>
          <a:prstGeom prst="rect">
            <a:avLst/>
          </a:prstGeom>
        </p:spPr>
      </p:pic>
    </p:spTree>
    <p:extLst>
      <p:ext uri="{BB962C8B-B14F-4D97-AF65-F5344CB8AC3E}">
        <p14:creationId xmlns:p14="http://schemas.microsoft.com/office/powerpoint/2010/main" val="2927116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F5937-A2C5-EA4F-AA83-E9E98FA592A9}"/>
              </a:ext>
            </a:extLst>
          </p:cNvPr>
          <p:cNvSpPr>
            <a:spLocks noGrp="1"/>
          </p:cNvSpPr>
          <p:nvPr>
            <p:ph type="title"/>
          </p:nvPr>
        </p:nvSpPr>
        <p:spPr>
          <a:xfrm>
            <a:off x="1136397" y="502020"/>
            <a:ext cx="5323715" cy="1642970"/>
          </a:xfrm>
        </p:spPr>
        <p:txBody>
          <a:bodyPr anchor="b">
            <a:normAutofit/>
          </a:bodyPr>
          <a:lstStyle/>
          <a:p>
            <a:r>
              <a:rPr lang="en-US" sz="4000" b="1"/>
              <a:t>Medical Disclaimer: </a:t>
            </a:r>
            <a:br>
              <a:rPr lang="en-US" sz="4000" b="1"/>
            </a:br>
            <a:endParaRPr lang="en-GB" sz="4000"/>
          </a:p>
        </p:txBody>
      </p:sp>
      <p:sp>
        <p:nvSpPr>
          <p:cNvPr id="3" name="Content Placeholder 2">
            <a:extLst>
              <a:ext uri="{FF2B5EF4-FFF2-40B4-BE49-F238E27FC236}">
                <a16:creationId xmlns:a16="http://schemas.microsoft.com/office/drawing/2014/main" id="{ED4C4CCD-6850-1748-8707-33E4C7B7E723}"/>
              </a:ext>
            </a:extLst>
          </p:cNvPr>
          <p:cNvSpPr>
            <a:spLocks noGrp="1"/>
          </p:cNvSpPr>
          <p:nvPr>
            <p:ph idx="1"/>
          </p:nvPr>
        </p:nvSpPr>
        <p:spPr>
          <a:xfrm>
            <a:off x="1144923" y="2405894"/>
            <a:ext cx="5315189" cy="3535083"/>
          </a:xfrm>
        </p:spPr>
        <p:txBody>
          <a:bodyPr anchor="t">
            <a:normAutofit/>
          </a:bodyPr>
          <a:lstStyle/>
          <a:p>
            <a:pPr marL="0" indent="0">
              <a:buNone/>
            </a:pPr>
            <a:r>
              <a:rPr lang="en-US" sz="2000" b="1"/>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endParaRPr lang="en-NO" sz="2000" b="1"/>
          </a:p>
          <a:p>
            <a:endParaRPr lang="en-GB" sz="2000"/>
          </a:p>
        </p:txBody>
      </p:sp>
      <p:sp>
        <p:nvSpPr>
          <p:cNvPr id="21"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B1141C19-2863-4A44-991F-C7E4ECBC1E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56" b="91601" l="9937" r="92666">
                        <a14:foregroundMark x1="40615" y1="9576" x2="53785" y2="8870"/>
                        <a14:foregroundMark x1="53785" y1="8870" x2="45426" y2="8634"/>
                        <a14:foregroundMark x1="88486" y1="34458" x2="92744" y2="46703"/>
                        <a14:foregroundMark x1="92744" y1="46703" x2="88722" y2="63422"/>
                        <a14:foregroundMark x1="60568" y1="89011" x2="48028" y2="91601"/>
                        <a14:foregroundMark x1="48028" y1="91601" x2="41088" y2="90424"/>
                      </a14:backgroundRemoval>
                    </a14:imgEffect>
                  </a14:imgLayer>
                </a14:imgProps>
              </a:ext>
            </a:extLst>
          </a:blip>
          <a:stretch>
            <a:fillRect/>
          </a:stretch>
        </p:blipFill>
        <p:spPr>
          <a:xfrm>
            <a:off x="7936398" y="1221880"/>
            <a:ext cx="4170530" cy="4191488"/>
          </a:xfrm>
          <a:prstGeom prst="rect">
            <a:avLst/>
          </a:prstGeom>
        </p:spPr>
      </p:pic>
    </p:spTree>
    <p:extLst>
      <p:ext uri="{BB962C8B-B14F-4D97-AF65-F5344CB8AC3E}">
        <p14:creationId xmlns:p14="http://schemas.microsoft.com/office/powerpoint/2010/main" val="363938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838200" y="365126"/>
            <a:ext cx="10515600" cy="816878"/>
          </a:xfrm>
        </p:spPr>
        <p:txBody>
          <a:bodyPr anchor="b">
            <a:normAutofit/>
          </a:bodyPr>
          <a:lstStyle/>
          <a:p>
            <a:pPr algn="r"/>
            <a:r>
              <a:rPr lang="en-US" sz="4000" dirty="0">
                <a:solidFill>
                  <a:srgbClr val="FFFFFF"/>
                </a:solidFill>
              </a:rPr>
              <a:t>References </a:t>
            </a:r>
          </a:p>
        </p:txBody>
      </p:sp>
      <p:sp>
        <p:nvSpPr>
          <p:cNvPr id="4" name="Content Placeholder 3">
            <a:extLst>
              <a:ext uri="{FF2B5EF4-FFF2-40B4-BE49-F238E27FC236}">
                <a16:creationId xmlns:a16="http://schemas.microsoft.com/office/drawing/2014/main" id="{73C918E9-4581-FE4A-9405-B5D3B7A34BAF}"/>
              </a:ext>
            </a:extLst>
          </p:cNvPr>
          <p:cNvSpPr>
            <a:spLocks noGrp="1"/>
          </p:cNvSpPr>
          <p:nvPr>
            <p:ph sz="half" idx="1"/>
          </p:nvPr>
        </p:nvSpPr>
        <p:spPr>
          <a:xfrm>
            <a:off x="838200" y="1352550"/>
            <a:ext cx="5181600" cy="4824413"/>
          </a:xfrm>
        </p:spPr>
        <p:txBody>
          <a:bodyPr>
            <a:normAutofit fontScale="47500" lnSpcReduction="20000"/>
          </a:bodyPr>
          <a:lstStyle/>
          <a:p>
            <a:pPr>
              <a:lnSpc>
                <a:spcPct val="140000"/>
              </a:lnSpc>
            </a:pPr>
            <a:r>
              <a:rPr lang="en-US" dirty="0">
                <a:hlinkClick r:id="rId3"/>
              </a:rPr>
              <a:t>https://www.ncbi.nlm.nih.gov/labs/pmc/articles/PMC5986464/</a:t>
            </a:r>
            <a:endParaRPr lang="en-US" dirty="0"/>
          </a:p>
          <a:p>
            <a:pPr>
              <a:lnSpc>
                <a:spcPct val="140000"/>
              </a:lnSpc>
            </a:pPr>
            <a:r>
              <a:rPr lang="en-US" dirty="0">
                <a:hlinkClick r:id="rId4"/>
              </a:rPr>
              <a:t>https://www.greatplainslaboratory.com/articles-1/2015/11/13/the-unique-vulnerability-of-the-human-brain-to-toxic-chemical-exposure-and-the-importance-of-toxic-chemical-evaluation-and-treatment-in-orthomolecular-psychiatry</a:t>
            </a:r>
            <a:r>
              <a:rPr lang="en-US" dirty="0"/>
              <a:t> </a:t>
            </a:r>
          </a:p>
          <a:p>
            <a:pPr>
              <a:lnSpc>
                <a:spcPct val="140000"/>
              </a:lnSpc>
            </a:pPr>
            <a:r>
              <a:rPr lang="en-US" sz="2900" dirty="0">
                <a:hlinkClick r:id="rId5">
                  <a:extLst>
                    <a:ext uri="{A12FA001-AC4F-418D-AE19-62706E023703}">
                      <ahyp:hlinkClr xmlns:ahyp="http://schemas.microsoft.com/office/drawing/2018/hyperlinkcolor" val="tx"/>
                    </a:ext>
                  </a:extLst>
                </a:hlinkClick>
              </a:rPr>
              <a:t>https://minervaaccess.unimelb.edu.au/bitstream/handle/11343/263200/PMC4120423.pdf</a:t>
            </a:r>
            <a:r>
              <a:rPr lang="en-US" sz="2900" dirty="0"/>
              <a:t> </a:t>
            </a:r>
          </a:p>
          <a:p>
            <a:pPr>
              <a:lnSpc>
                <a:spcPct val="140000"/>
              </a:lnSpc>
            </a:pPr>
            <a:r>
              <a:rPr lang="en-US" sz="2900" dirty="0">
                <a:hlinkClick r:id="rId6">
                  <a:extLst>
                    <a:ext uri="{A12FA001-AC4F-418D-AE19-62706E023703}">
                      <ahyp:hlinkClr xmlns:ahyp="http://schemas.microsoft.com/office/drawing/2018/hyperlinkcolor" val="tx"/>
                    </a:ext>
                  </a:extLst>
                </a:hlinkClick>
              </a:rPr>
              <a:t>https://jamanetwork.com/journals/jamapsychiatry</a:t>
            </a:r>
            <a:r>
              <a:rPr lang="en-US" dirty="0">
                <a:hlinkClick r:id="rId6"/>
              </a:rPr>
              <a:t>/article-abstract/482227</a:t>
            </a:r>
            <a:endParaRPr lang="en-US" dirty="0"/>
          </a:p>
          <a:p>
            <a:pPr>
              <a:lnSpc>
                <a:spcPct val="140000"/>
              </a:lnSpc>
            </a:pPr>
            <a:r>
              <a:rPr lang="en-US" dirty="0">
                <a:hlinkClick r:id="rId7"/>
              </a:rPr>
              <a:t>https://www.ncbi.nlm.nih.gov/labs/pmc/articles/PMC6995775/</a:t>
            </a:r>
            <a:r>
              <a:rPr lang="en-US" dirty="0"/>
              <a:t> </a:t>
            </a:r>
          </a:p>
          <a:p>
            <a:pPr>
              <a:lnSpc>
                <a:spcPct val="140000"/>
              </a:lnSpc>
            </a:pPr>
            <a:r>
              <a:rPr lang="en-US" dirty="0">
                <a:hlinkClick r:id="rId8"/>
              </a:rPr>
              <a:t>https://www.ncbi.nlm.nih.gov/labs/pmc/articles/PMC6277462/</a:t>
            </a:r>
            <a:r>
              <a:rPr lang="en-US" dirty="0"/>
              <a:t>  </a:t>
            </a:r>
          </a:p>
          <a:p>
            <a:pPr>
              <a:lnSpc>
                <a:spcPct val="140000"/>
              </a:lnSpc>
            </a:pPr>
            <a:r>
              <a:rPr lang="en-US" dirty="0">
                <a:hlinkClick r:id="rId9"/>
              </a:rPr>
              <a:t>https://www.mayoclinic.org/diseases-conditions/depression/diagnosis-treatment/drc-20356013</a:t>
            </a:r>
            <a:r>
              <a:rPr lang="en-US" dirty="0"/>
              <a:t> </a:t>
            </a:r>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362F5295-11C8-FD46-95BE-11B20A0216C0}"/>
              </a:ext>
            </a:extLst>
          </p:cNvPr>
          <p:cNvSpPr>
            <a:spLocks noGrp="1"/>
          </p:cNvSpPr>
          <p:nvPr>
            <p:ph sz="half" idx="2"/>
          </p:nvPr>
        </p:nvSpPr>
        <p:spPr>
          <a:xfrm>
            <a:off x="6172200" y="1352550"/>
            <a:ext cx="5181600" cy="4824413"/>
          </a:xfrm>
        </p:spPr>
        <p:txBody>
          <a:bodyPr>
            <a:normAutofit fontScale="47500" lnSpcReduction="20000"/>
          </a:bodyPr>
          <a:lstStyle/>
          <a:p>
            <a:pPr>
              <a:lnSpc>
                <a:spcPct val="140000"/>
              </a:lnSpc>
            </a:pPr>
            <a:r>
              <a:rPr lang="en-US" sz="2700" dirty="0">
                <a:hlinkClick r:id="rId10">
                  <a:extLst>
                    <a:ext uri="{A12FA001-AC4F-418D-AE19-62706E023703}">
                      <ahyp:hlinkClr xmlns:ahyp="http://schemas.microsoft.com/office/drawing/2018/hyperlinkcolor" val="tx"/>
                    </a:ext>
                  </a:extLst>
                </a:hlinkClick>
              </a:rPr>
              <a:t>https://bmcpsychiatry.biomedcentral.com/articles/10.1186/s12888-020-02730-w</a:t>
            </a:r>
            <a:r>
              <a:rPr lang="en-US" sz="2700" dirty="0"/>
              <a:t> </a:t>
            </a:r>
          </a:p>
          <a:p>
            <a:pPr>
              <a:lnSpc>
                <a:spcPct val="140000"/>
              </a:lnSpc>
            </a:pPr>
            <a:r>
              <a:rPr lang="en-US" sz="2700" dirty="0">
                <a:hlinkClick r:id="rId11">
                  <a:extLst>
                    <a:ext uri="{A12FA001-AC4F-418D-AE19-62706E023703}">
                      <ahyp:hlinkClr xmlns:ahyp="http://schemas.microsoft.com/office/drawing/2018/hyperlinkcolor" val="tx"/>
                    </a:ext>
                  </a:extLst>
                </a:hlinkClick>
              </a:rPr>
              <a:t>https://www.sciencedirect.com/science/article/abs/pii/S0031938408002096</a:t>
            </a:r>
            <a:r>
              <a:rPr lang="en-US" sz="2700" dirty="0"/>
              <a:t> </a:t>
            </a:r>
          </a:p>
          <a:p>
            <a:pPr>
              <a:lnSpc>
                <a:spcPct val="140000"/>
              </a:lnSpc>
            </a:pPr>
            <a:r>
              <a:rPr lang="en-US" sz="2700" dirty="0">
                <a:hlinkClick r:id="rId12">
                  <a:extLst>
                    <a:ext uri="{A12FA001-AC4F-418D-AE19-62706E023703}">
                      <ahyp:hlinkClr xmlns:ahyp="http://schemas.microsoft.com/office/drawing/2018/hyperlinkcolor" val="tx"/>
                    </a:ext>
                  </a:extLst>
                </a:hlinkClick>
              </a:rPr>
              <a:t>https://www.researchgate.net/publication/232052024_Tyrosine_Food_Supplement_or_Therapeutic_Agent</a:t>
            </a:r>
            <a:r>
              <a:rPr lang="en-US" sz="2700" dirty="0"/>
              <a:t> </a:t>
            </a:r>
          </a:p>
          <a:p>
            <a:pPr>
              <a:lnSpc>
                <a:spcPct val="140000"/>
              </a:lnSpc>
            </a:pPr>
            <a:r>
              <a:rPr lang="en-US" sz="2700" dirty="0">
                <a:hlinkClick r:id="rId13">
                  <a:extLst>
                    <a:ext uri="{A12FA001-AC4F-418D-AE19-62706E023703}">
                      <ahyp:hlinkClr xmlns:ahyp="http://schemas.microsoft.com/office/drawing/2018/hyperlinkcolor" val="tx"/>
                    </a:ext>
                  </a:extLst>
                </a:hlinkClick>
              </a:rPr>
              <a:t>https://pubmed.ncbi.nlm.nih.gov/26339067/</a:t>
            </a:r>
            <a:r>
              <a:rPr lang="en-US" sz="2700" dirty="0"/>
              <a:t> </a:t>
            </a:r>
          </a:p>
          <a:p>
            <a:pPr>
              <a:lnSpc>
                <a:spcPct val="140000"/>
              </a:lnSpc>
            </a:pPr>
            <a:r>
              <a:rPr lang="en-US" sz="2700" dirty="0">
                <a:hlinkClick r:id="rId14">
                  <a:extLst>
                    <a:ext uri="{A12FA001-AC4F-418D-AE19-62706E023703}">
                      <ahyp:hlinkClr xmlns:ahyp="http://schemas.microsoft.com/office/drawing/2018/hyperlinkcolor" val="tx"/>
                    </a:ext>
                  </a:extLst>
                </a:hlinkClick>
              </a:rPr>
              <a:t>https://pubmed.ncbi.nlm.nih.gov/27396868/</a:t>
            </a:r>
            <a:r>
              <a:rPr lang="en-US" sz="2700" dirty="0"/>
              <a:t> </a:t>
            </a:r>
          </a:p>
          <a:p>
            <a:pPr>
              <a:lnSpc>
                <a:spcPct val="140000"/>
              </a:lnSpc>
            </a:pPr>
            <a:r>
              <a:rPr lang="en-US" sz="2700" dirty="0"/>
              <a:t> </a:t>
            </a:r>
            <a:r>
              <a:rPr lang="en-US" sz="2700" dirty="0">
                <a:hlinkClick r:id="rId15">
                  <a:extLst>
                    <a:ext uri="{A12FA001-AC4F-418D-AE19-62706E023703}">
                      <ahyp:hlinkClr xmlns:ahyp="http://schemas.microsoft.com/office/drawing/2018/hyperlinkcolor" val="tx"/>
                    </a:ext>
                  </a:extLst>
                </a:hlinkClick>
              </a:rPr>
              <a:t>https://www.nature.com/articles/mp201336</a:t>
            </a:r>
            <a:r>
              <a:rPr lang="en-US" sz="2700" dirty="0"/>
              <a:t> </a:t>
            </a:r>
          </a:p>
          <a:p>
            <a:pPr>
              <a:lnSpc>
                <a:spcPct val="140000"/>
              </a:lnSpc>
            </a:pPr>
            <a:r>
              <a:rPr lang="en-US" sz="2700" dirty="0"/>
              <a:t> </a:t>
            </a:r>
            <a:r>
              <a:rPr lang="en-US" sz="2700" dirty="0">
                <a:hlinkClick r:id="rId16">
                  <a:extLst>
                    <a:ext uri="{A12FA001-AC4F-418D-AE19-62706E023703}">
                      <ahyp:hlinkClr xmlns:ahyp="http://schemas.microsoft.com/office/drawing/2018/hyperlinkcolor" val="tx"/>
                    </a:ext>
                  </a:extLst>
                </a:hlinkClick>
              </a:rPr>
              <a:t>https://www.frontiersin.org/articles/10.3389/fpsyt.2020.572533/full</a:t>
            </a:r>
            <a:r>
              <a:rPr lang="en-US" sz="2700" dirty="0"/>
              <a:t> </a:t>
            </a:r>
          </a:p>
          <a:p>
            <a:pPr>
              <a:lnSpc>
                <a:spcPct val="140000"/>
              </a:lnSpc>
            </a:pPr>
            <a:r>
              <a:rPr lang="en-US" sz="2700" dirty="0">
                <a:hlinkClick r:id="rId17">
                  <a:extLst>
                    <a:ext uri="{A12FA001-AC4F-418D-AE19-62706E023703}">
                      <ahyp:hlinkClr xmlns:ahyp="http://schemas.microsoft.com/office/drawing/2018/hyperlinkcolor" val="tx"/>
                    </a:ext>
                  </a:extLst>
                </a:hlinkClick>
              </a:rPr>
              <a:t>https://www.ncbi.nlm.nih.gov/labs/pmc/articles/PMC4213977/</a:t>
            </a:r>
            <a:r>
              <a:rPr lang="en-US" sz="2700" dirty="0"/>
              <a:t> </a:t>
            </a:r>
          </a:p>
          <a:p>
            <a:pPr>
              <a:lnSpc>
                <a:spcPct val="140000"/>
              </a:lnSpc>
            </a:pPr>
            <a:r>
              <a:rPr lang="en-US" sz="2700" dirty="0">
                <a:hlinkClick r:id="rId18">
                  <a:extLst>
                    <a:ext uri="{A12FA001-AC4F-418D-AE19-62706E023703}">
                      <ahyp:hlinkClr xmlns:ahyp="http://schemas.microsoft.com/office/drawing/2018/hyperlinkcolor" val="tx"/>
                    </a:ext>
                  </a:extLst>
                </a:hlinkClick>
              </a:rPr>
              <a:t>https://www.ncbi.nlm.nih.gov/labs/pmc/articles/PMC4036684/</a:t>
            </a:r>
            <a:r>
              <a:rPr lang="en-US" sz="2700" dirty="0"/>
              <a:t> </a:t>
            </a:r>
          </a:p>
          <a:p>
            <a:pPr marL="0" indent="0">
              <a:buNone/>
            </a:pPr>
            <a:endParaRPr lang="en-US" dirty="0"/>
          </a:p>
          <a:p>
            <a:endParaRPr lang="en-US" dirty="0"/>
          </a:p>
          <a:p>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B78C22F9-354C-EE4C-B76B-80DBBD01494F}"/>
              </a:ext>
            </a:extLst>
          </p:cNvPr>
          <p:cNvSpPr txBox="1"/>
          <p:nvPr/>
        </p:nvSpPr>
        <p:spPr>
          <a:xfrm>
            <a:off x="838200" y="365126"/>
            <a:ext cx="7315200" cy="707886"/>
          </a:xfrm>
          <a:prstGeom prst="rect">
            <a:avLst/>
          </a:prstGeom>
          <a:noFill/>
        </p:spPr>
        <p:txBody>
          <a:bodyPr wrap="square" rtlCol="0">
            <a:spAutoFit/>
          </a:bodyPr>
          <a:lstStyle/>
          <a:p>
            <a:r>
              <a:rPr lang="en-US" sz="4000" b="1" dirty="0">
                <a:latin typeface="+mj-lt"/>
              </a:rPr>
              <a:t>References</a:t>
            </a:r>
            <a:r>
              <a:rPr lang="en-US" sz="4000" dirty="0">
                <a:latin typeface="+mj-lt"/>
              </a:rPr>
              <a:t> </a:t>
            </a:r>
          </a:p>
        </p:txBody>
      </p:sp>
      <p:sp>
        <p:nvSpPr>
          <p:cNvPr id="7" name="Rectangle 27">
            <a:extLst>
              <a:ext uri="{FF2B5EF4-FFF2-40B4-BE49-F238E27FC236}">
                <a16:creationId xmlns:a16="http://schemas.microsoft.com/office/drawing/2014/main" id="{33BC2B17-97C3-F541-8896-A51A22972C97}"/>
              </a:ext>
            </a:extLst>
          </p:cNvPr>
          <p:cNvSpPr/>
          <p:nvPr/>
        </p:nvSpPr>
        <p:spPr>
          <a:xfrm rot="10800000" flipH="1">
            <a:off x="0" y="6401226"/>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9" name="TextBox 8">
            <a:extLst>
              <a:ext uri="{FF2B5EF4-FFF2-40B4-BE49-F238E27FC236}">
                <a16:creationId xmlns:a16="http://schemas.microsoft.com/office/drawing/2014/main" id="{8E7EF5CF-5F17-1242-8FCA-248B947C934A}"/>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pic>
        <p:nvPicPr>
          <p:cNvPr id="15" name="Content Placeholder 10" descr="Logo&#10;&#10;Description automatically generated">
            <a:extLst>
              <a:ext uri="{FF2B5EF4-FFF2-40B4-BE49-F238E27FC236}">
                <a16:creationId xmlns:a16="http://schemas.microsoft.com/office/drawing/2014/main" id="{FE45A7EB-CB48-6D41-9434-6A4F4D6259E9}"/>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10689798" y="5599289"/>
            <a:ext cx="1564264" cy="1360891"/>
          </a:xfrm>
          <a:prstGeom prst="rect">
            <a:avLst/>
          </a:prstGeom>
        </p:spPr>
      </p:pic>
    </p:spTree>
    <p:extLst>
      <p:ext uri="{BB962C8B-B14F-4D97-AF65-F5344CB8AC3E}">
        <p14:creationId xmlns:p14="http://schemas.microsoft.com/office/powerpoint/2010/main" val="70311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t="18356" r="-2" b="24888"/>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Dr. Dori Naerbo, Ph.D. </a:t>
            </a:r>
          </a:p>
        </p:txBody>
      </p:sp>
      <p:sp>
        <p:nvSpPr>
          <p:cNvPr id="73" name="Freeform: Shape 7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srcRect l="32099" r="18348" b="-1"/>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Logo&#10;&#10;Description automatically generated">
            <a:extLst>
              <a:ext uri="{FF2B5EF4-FFF2-40B4-BE49-F238E27FC236}">
                <a16:creationId xmlns:a16="http://schemas.microsoft.com/office/drawing/2014/main" id="{991FD23B-2EDB-004D-B65F-3D531EE1F9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21656881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outdoor, sky, scene&#10;&#10;Description automatically generated">
            <a:extLst>
              <a:ext uri="{FF2B5EF4-FFF2-40B4-BE49-F238E27FC236}">
                <a16:creationId xmlns:a16="http://schemas.microsoft.com/office/drawing/2014/main" id="{8E138D9B-49D1-D74E-BE2D-A616107819E7}"/>
              </a:ext>
            </a:extLst>
          </p:cNvPr>
          <p:cNvPicPr>
            <a:picLocks noChangeAspect="1"/>
          </p:cNvPicPr>
          <p:nvPr/>
        </p:nvPicPr>
        <p:blipFill rotWithShape="1">
          <a:blip r:embed="rId3">
            <a:alphaModFix amt="40000"/>
          </a:blip>
          <a:srcRect r="11794" b="1"/>
          <a:stretch/>
        </p:blipFill>
        <p:spPr>
          <a:xfrm>
            <a:off x="3132161" y="2042"/>
            <a:ext cx="9059839" cy="6855958"/>
          </a:xfrm>
          <a:prstGeom prst="rect">
            <a:avLst/>
          </a:prstGeom>
        </p:spPr>
      </p:pic>
      <p:sp>
        <p:nvSpPr>
          <p:cNvPr id="2" name="Title 1">
            <a:extLst>
              <a:ext uri="{FF2B5EF4-FFF2-40B4-BE49-F238E27FC236}">
                <a16:creationId xmlns:a16="http://schemas.microsoft.com/office/drawing/2014/main" id="{CC8D19F1-3971-394F-B598-BB3703CB9F82}"/>
              </a:ext>
            </a:extLst>
          </p:cNvPr>
          <p:cNvSpPr>
            <a:spLocks noGrp="1"/>
          </p:cNvSpPr>
          <p:nvPr>
            <p:ph type="title"/>
          </p:nvPr>
        </p:nvSpPr>
        <p:spPr>
          <a:xfrm>
            <a:off x="6657592" y="1539509"/>
            <a:ext cx="4972511" cy="3367554"/>
          </a:xfrm>
        </p:spPr>
        <p:txBody>
          <a:bodyPr vert="horz" lIns="91440" tIns="45720" rIns="91440" bIns="45720" rtlCol="0" anchor="b">
            <a:normAutofit/>
          </a:bodyPr>
          <a:lstStyle/>
          <a:p>
            <a:r>
              <a:rPr lang="en-US" sz="5600" kern="1200" dirty="0">
                <a:latin typeface="+mj-lt"/>
                <a:ea typeface="+mj-ea"/>
                <a:cs typeface="+mj-cs"/>
              </a:rPr>
              <a:t>Dr. Christina Rahm CEO &amp; Chief Science Officer</a:t>
            </a:r>
          </a:p>
        </p:txBody>
      </p:sp>
      <p:pic>
        <p:nvPicPr>
          <p:cNvPr id="3074" name="Picture 2" descr="Screen Shot 2020-11-13 at 12.42.07 PM">
            <a:extLst>
              <a:ext uri="{FF2B5EF4-FFF2-40B4-BE49-F238E27FC236}">
                <a16:creationId xmlns:a16="http://schemas.microsoft.com/office/drawing/2014/main" id="{68D2B5A2-F84C-CC4D-8102-FF2E72C124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10559"/>
          <a:stretch/>
        </p:blipFill>
        <p:spPr bwMode="auto">
          <a:xfrm>
            <a:off x="0" y="3"/>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2421D264-2352-8840-A97D-A486418DD3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06988" y="-127322"/>
            <a:ext cx="2038990" cy="1773896"/>
          </a:xfrm>
          <a:prstGeom prst="rect">
            <a:avLst/>
          </a:prstGeom>
        </p:spPr>
      </p:pic>
    </p:spTree>
    <p:extLst>
      <p:ext uri="{BB962C8B-B14F-4D97-AF65-F5344CB8AC3E}">
        <p14:creationId xmlns:p14="http://schemas.microsoft.com/office/powerpoint/2010/main" val="340032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70"/>
          <p:cNvSpPr/>
          <p:nvPr/>
        </p:nvSpPr>
        <p:spPr>
          <a:xfrm>
            <a:off x="-1" y="0"/>
            <a:ext cx="12191697"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57" name="Picture 20" descr="Picture 20"/>
          <p:cNvPicPr>
            <a:picLocks noChangeAspect="1"/>
          </p:cNvPicPr>
          <p:nvPr/>
        </p:nvPicPr>
        <p:blipFill>
          <a:blip r:embed="rId3">
            <a:alphaModFix amt="50000"/>
          </a:blip>
          <a:srcRect t="29" r="10667"/>
          <a:stretch>
            <a:fillRect/>
          </a:stretch>
        </p:blipFill>
        <p:spPr>
          <a:xfrm>
            <a:off x="2926981" y="0"/>
            <a:ext cx="9264715" cy="6858000"/>
          </a:xfrm>
          <a:prstGeom prst="rect">
            <a:avLst/>
          </a:prstGeom>
          <a:ln w="12700">
            <a:miter lim="400000"/>
          </a:ln>
        </p:spPr>
      </p:pic>
      <p:sp>
        <p:nvSpPr>
          <p:cNvPr id="158" name="Title 1"/>
          <p:cNvSpPr txBox="1">
            <a:spLocks noGrp="1"/>
          </p:cNvSpPr>
          <p:nvPr>
            <p:ph type="title"/>
          </p:nvPr>
        </p:nvSpPr>
        <p:spPr>
          <a:xfrm>
            <a:off x="5859483" y="2944295"/>
            <a:ext cx="5941974" cy="1166550"/>
          </a:xfrm>
          <a:prstGeom prst="rect">
            <a:avLst/>
          </a:prstGeom>
        </p:spPr>
        <p:txBody>
          <a:bodyPr anchor="b"/>
          <a:lstStyle/>
          <a:p>
            <a:pPr algn="ctr">
              <a:defRPr sz="5400">
                <a:solidFill>
                  <a:srgbClr val="000000"/>
                </a:solidFill>
              </a:defRPr>
            </a:pPr>
            <a:r>
              <a:t>Dr. Tina </a:t>
            </a:r>
            <a:r>
              <a:rPr sz="6600"/>
              <a:t>Božičnik</a:t>
            </a:r>
          </a:p>
        </p:txBody>
      </p:sp>
      <p:sp>
        <p:nvSpPr>
          <p:cNvPr id="159"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60" name="Picture 19" descr="Picture 19"/>
          <p:cNvPicPr>
            <a:picLocks noChangeAspect="1"/>
          </p:cNvPicPr>
          <p:nvPr/>
        </p:nvPicPr>
        <p:blipFill>
          <a:blip r:embed="rId4"/>
          <a:stretch>
            <a:fillRect/>
          </a:stretch>
        </p:blipFill>
        <p:spPr>
          <a:xfrm>
            <a:off x="10335100" y="171872"/>
            <a:ext cx="2038991" cy="1773897"/>
          </a:xfrm>
          <a:prstGeom prst="rect">
            <a:avLst/>
          </a:prstGeom>
          <a:ln w="12700">
            <a:miter lim="400000"/>
          </a:ln>
        </p:spPr>
      </p:pic>
      <p:pic>
        <p:nvPicPr>
          <p:cNvPr id="161" name="Picture 15" descr="Picture 15"/>
          <p:cNvPicPr>
            <a:picLocks noChangeAspect="1"/>
          </p:cNvPicPr>
          <p:nvPr/>
        </p:nvPicPr>
        <p:blipFill>
          <a:blip r:embed="rId5"/>
          <a:stretch>
            <a:fillRect/>
          </a:stretch>
        </p:blipFill>
        <p:spPr>
          <a:xfrm>
            <a:off x="-1314450" y="-252514"/>
            <a:ext cx="7108471" cy="710847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8"/>
                                        </p:tgtEl>
                                        <p:attrNameLst>
                                          <p:attrName>style.visibility</p:attrName>
                                        </p:attrNameLst>
                                      </p:cBhvr>
                                      <p:to>
                                        <p:strVal val="visible"/>
                                      </p:to>
                                    </p:set>
                                    <p:animEffect transition="in" filter="dissolve">
                                      <p:cBhvr>
                                        <p:cTn id="7" dur="4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2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66" name="Title 1"/>
          <p:cNvSpPr txBox="1">
            <a:spLocks noGrp="1"/>
          </p:cNvSpPr>
          <p:nvPr>
            <p:ph type="title"/>
          </p:nvPr>
        </p:nvSpPr>
        <p:spPr>
          <a:xfrm>
            <a:off x="3246839" y="505649"/>
            <a:ext cx="6718963" cy="4378867"/>
          </a:xfrm>
          <a:prstGeom prst="rect">
            <a:avLst/>
          </a:prstGeom>
        </p:spPr>
        <p:txBody>
          <a:bodyPr anchor="b"/>
          <a:lstStyle/>
          <a:p>
            <a:pPr algn="ctr">
              <a:defRPr sz="4800"/>
            </a:pPr>
            <a:r>
              <a:t>ISNS Case Study</a:t>
            </a:r>
            <a:br/>
            <a:r>
              <a:t>Presented by: </a:t>
            </a:r>
            <a:br/>
            <a:br/>
            <a:r>
              <a:t>Dr. Tina Božičnik</a:t>
            </a:r>
          </a:p>
        </p:txBody>
      </p:sp>
      <p:sp>
        <p:nvSpPr>
          <p:cNvPr id="167" name="Content Placeholder 2"/>
          <p:cNvSpPr txBox="1">
            <a:spLocks noGrp="1"/>
          </p:cNvSpPr>
          <p:nvPr>
            <p:ph type="body" sz="half" idx="1"/>
          </p:nvPr>
        </p:nvSpPr>
        <p:spPr>
          <a:xfrm>
            <a:off x="5596501" y="2405894"/>
            <a:ext cx="5754897" cy="3014766"/>
          </a:xfrm>
          <a:prstGeom prst="rect">
            <a:avLst/>
          </a:prstGeom>
        </p:spPr>
        <p:txBody>
          <a:bodyPr/>
          <a:lstStyle>
            <a:lvl1pPr marL="0" indent="0">
              <a:buSzTx/>
              <a:buNone/>
              <a:defRPr sz="2000"/>
            </a:lvl1pPr>
          </a:lstStyle>
          <a:p>
            <a:r>
              <a:t> </a:t>
            </a:r>
          </a:p>
        </p:txBody>
      </p:sp>
      <p:sp>
        <p:nvSpPr>
          <p:cNvPr id="168" name="Rectangle 27"/>
          <p:cNvSpPr/>
          <p:nvPr/>
        </p:nvSpPr>
        <p:spPr>
          <a:xfrm rot="10800000" flipH="1">
            <a:off x="0" y="6401226"/>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169" name="Rectangle 29"/>
          <p:cNvSpPr/>
          <p:nvPr/>
        </p:nvSpPr>
        <p:spPr>
          <a:xfrm flipH="1">
            <a:off x="4038600" y="6400798"/>
            <a:ext cx="8153398" cy="456773"/>
          </a:xfrm>
          <a:prstGeom prst="rect">
            <a:avLst/>
          </a:prstGeom>
          <a:gradFill>
            <a:gsLst>
              <a:gs pos="0">
                <a:srgbClr val="000000">
                  <a:alpha val="63000"/>
                </a:srgbClr>
              </a:gs>
              <a:gs pos="100000">
                <a:srgbClr val="2F5597"/>
              </a:gs>
            </a:gsLst>
            <a:lin ang="13800000"/>
          </a:gradFill>
          <a:ln w="12700">
            <a:miter lim="400000"/>
          </a:ln>
        </p:spPr>
        <p:txBody>
          <a:bodyPr lIns="45719" rIns="45719" anchor="ctr"/>
          <a:lstStyle/>
          <a:p>
            <a:pPr algn="ctr">
              <a:defRPr>
                <a:solidFill>
                  <a:srgbClr val="FFFFFF"/>
                </a:solidFill>
              </a:defRPr>
            </a:pPr>
            <a:endParaRPr/>
          </a:p>
        </p:txBody>
      </p:sp>
      <p:pic>
        <p:nvPicPr>
          <p:cNvPr id="170" name="Picture 14" descr="Picture 14"/>
          <p:cNvPicPr>
            <a:picLocks noChangeAspect="1"/>
          </p:cNvPicPr>
          <p:nvPr/>
        </p:nvPicPr>
        <p:blipFill>
          <a:blip r:embed="rId2"/>
          <a:stretch>
            <a:fillRect/>
          </a:stretch>
        </p:blipFill>
        <p:spPr>
          <a:xfrm>
            <a:off x="-48886" y="1549973"/>
            <a:ext cx="4259792" cy="3705967"/>
          </a:xfrm>
          <a:prstGeom prst="rect">
            <a:avLst/>
          </a:prstGeom>
          <a:ln w="12700">
            <a:miter lim="400000"/>
          </a:ln>
        </p:spPr>
      </p:pic>
      <p:sp>
        <p:nvSpPr>
          <p:cNvPr id="171" name="Rectangle 4"/>
          <p:cNvSpPr/>
          <p:nvPr/>
        </p:nvSpPr>
        <p:spPr>
          <a:xfrm>
            <a:off x="-1" y="-1"/>
            <a:ext cx="12192000" cy="405116"/>
          </a:xfrm>
          <a:prstGeom prst="rect">
            <a:avLst/>
          </a:prstGeom>
          <a:gradFill>
            <a:gsLst>
              <a:gs pos="0">
                <a:srgbClr val="3864B3"/>
              </a:gs>
              <a:gs pos="23000">
                <a:srgbClr val="3864B3"/>
              </a:gs>
              <a:gs pos="69000">
                <a:srgbClr val="2F5597"/>
              </a:gs>
              <a:gs pos="97000">
                <a:srgbClr val="2C4F8C"/>
              </a:gs>
            </a:gsLst>
            <a:path path="circle">
              <a:fillToRect l="62278" t="119636" r="37721" b="-19636"/>
            </a:path>
          </a:gradFill>
          <a:ln w="12700">
            <a:solidFill>
              <a:srgbClr val="32538F"/>
            </a:solidFill>
            <a:miter/>
          </a:ln>
        </p:spPr>
        <p:txBody>
          <a:bodyPr lIns="45719" rIns="45719" anchor="ctr"/>
          <a:lstStyle/>
          <a:p>
            <a:pPr algn="ctr">
              <a:defRPr>
                <a:solidFill>
                  <a:srgbClr val="FFFFFF"/>
                </a:solidFill>
              </a:defRPr>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379A96F-E31A-8048-A88F-293A5F4B2C6E}"/>
              </a:ext>
            </a:extLst>
          </p:cNvPr>
          <p:cNvSpPr>
            <a:spLocks noGrp="1"/>
          </p:cNvSpPr>
          <p:nvPr>
            <p:ph type="title"/>
          </p:nvPr>
        </p:nvSpPr>
        <p:spPr>
          <a:xfrm>
            <a:off x="640080" y="325369"/>
            <a:ext cx="4368602" cy="1956841"/>
          </a:xfrm>
        </p:spPr>
        <p:txBody>
          <a:bodyPr anchor="b">
            <a:normAutofit/>
          </a:bodyPr>
          <a:lstStyle/>
          <a:p>
            <a:r>
              <a:rPr lang="en-US" sz="5400" dirty="0"/>
              <a:t>DEPRESSION</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74A1F63-7A96-9642-912A-034D687ADDEA}"/>
              </a:ext>
            </a:extLst>
          </p:cNvPr>
          <p:cNvSpPr>
            <a:spLocks noGrp="1"/>
          </p:cNvSpPr>
          <p:nvPr>
            <p:ph idx="1"/>
          </p:nvPr>
        </p:nvSpPr>
        <p:spPr>
          <a:xfrm>
            <a:off x="322460" y="2776355"/>
            <a:ext cx="4666782" cy="3756276"/>
          </a:xfrm>
        </p:spPr>
        <p:txBody>
          <a:bodyPr>
            <a:normAutofit fontScale="62500" lnSpcReduction="20000"/>
          </a:bodyPr>
          <a:lstStyle/>
          <a:p>
            <a:pPr marL="0" indent="0">
              <a:lnSpc>
                <a:spcPct val="160000"/>
              </a:lnSpc>
              <a:buNone/>
            </a:pPr>
            <a:r>
              <a:rPr lang="en-US" sz="2300" dirty="0"/>
              <a:t>Depression is a recurrent disorder and more prevalent in females than males. Depression affects at least 322 million people globally, or approximately 4.4% of the world’s population.   </a:t>
            </a:r>
          </a:p>
          <a:p>
            <a:pPr marL="0" indent="0">
              <a:lnSpc>
                <a:spcPct val="160000"/>
              </a:lnSpc>
              <a:buNone/>
            </a:pPr>
            <a:r>
              <a:rPr lang="en-US" sz="2300" dirty="0"/>
              <a:t>Treatment often consists of antidepressants, most popular being Prozac, Lexapro, Zoloft, </a:t>
            </a:r>
            <a:r>
              <a:rPr lang="en-US" sz="2300" dirty="0" err="1"/>
              <a:t>Viibryd</a:t>
            </a:r>
            <a:r>
              <a:rPr lang="en-US" sz="2300" dirty="0"/>
              <a:t>, etc., or other alternative treatments such as psychotherapy are also available. However, there are are concerns about the possible negative effects associated with taking antidepressants. Due to this, some researchers have been looking for natural therapeutic options to help with depression.  </a:t>
            </a:r>
            <a:endParaRPr lang="en-US" sz="2000" dirty="0"/>
          </a:p>
          <a:p>
            <a:pPr marL="0" indent="0">
              <a:buNone/>
            </a:pPr>
            <a:endParaRPr lang="en-US" sz="1700" dirty="0"/>
          </a:p>
          <a:p>
            <a:endParaRPr lang="en-US" sz="1700" dirty="0"/>
          </a:p>
        </p:txBody>
      </p:sp>
      <p:pic>
        <p:nvPicPr>
          <p:cNvPr id="7" name="Picture 6">
            <a:extLst>
              <a:ext uri="{FF2B5EF4-FFF2-40B4-BE49-F238E27FC236}">
                <a16:creationId xmlns:a16="http://schemas.microsoft.com/office/drawing/2014/main" id="{3531C785-6DDC-9D4E-83EE-EC75DFC9C5C8}"/>
              </a:ext>
            </a:extLst>
          </p:cNvPr>
          <p:cNvPicPr>
            <a:picLocks noChangeAspect="1"/>
          </p:cNvPicPr>
          <p:nvPr/>
        </p:nvPicPr>
        <p:blipFill rotWithShape="1">
          <a:blip r:embed="rId3"/>
          <a:srcRect l="31435" r="161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10022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B0E7E9A-C9B2-CD45-A1E1-247C468D09F4}"/>
              </a:ext>
            </a:extLst>
          </p:cNvPr>
          <p:cNvPicPr>
            <a:picLocks noGrp="1" noChangeAspect="1"/>
          </p:cNvPicPr>
          <p:nvPr>
            <p:ph idx="1"/>
          </p:nvPr>
        </p:nvPicPr>
        <p:blipFill rotWithShape="1">
          <a:blip r:embed="rId2"/>
          <a:srcRect r="1" b="1"/>
          <a:stretch/>
        </p:blipFill>
        <p:spPr>
          <a:xfrm>
            <a:off x="1280667" y="677668"/>
            <a:ext cx="9630666" cy="5417250"/>
          </a:xfrm>
          <a:prstGeom prst="rect">
            <a:avLst/>
          </a:prstGeom>
          <a:ln w="28575">
            <a:solidFill>
              <a:schemeClr val="bg1"/>
            </a:solidFill>
          </a:ln>
        </p:spPr>
      </p:pic>
      <p:sp>
        <p:nvSpPr>
          <p:cNvPr id="15"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7"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Oval 18">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CCF61B4F-E347-BC41-B30D-37B0F44661D4}"/>
              </a:ext>
            </a:extLst>
          </p:cNvPr>
          <p:cNvSpPr/>
          <p:nvPr/>
        </p:nvSpPr>
        <p:spPr>
          <a:xfrm>
            <a:off x="2804834" y="6507703"/>
            <a:ext cx="7200900" cy="615553"/>
          </a:xfrm>
          <a:prstGeom prst="rect">
            <a:avLst/>
          </a:prstGeom>
        </p:spPr>
        <p:txBody>
          <a:bodyPr wrap="square">
            <a:spAutoFit/>
          </a:bodyPr>
          <a:lstStyle/>
          <a:p>
            <a:r>
              <a:rPr lang="en-US" sz="1600" dirty="0">
                <a:solidFill>
                  <a:schemeClr val="accent4">
                    <a:lumMod val="40000"/>
                    <a:lumOff val="60000"/>
                  </a:schemeClr>
                </a:solidFill>
              </a:rPr>
              <a:t>International Science and Nutrition Society – CURARE CAUSAM – ISNS 2021  </a:t>
            </a:r>
          </a:p>
          <a:p>
            <a:endParaRPr lang="en-US" dirty="0"/>
          </a:p>
        </p:txBody>
      </p:sp>
    </p:spTree>
    <p:extLst>
      <p:ext uri="{BB962C8B-B14F-4D97-AF65-F5344CB8AC3E}">
        <p14:creationId xmlns:p14="http://schemas.microsoft.com/office/powerpoint/2010/main" val="774852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5FB4-0C4E-F945-8258-A950D85D23B0}"/>
              </a:ext>
            </a:extLst>
          </p:cNvPr>
          <p:cNvSpPr>
            <a:spLocks noGrp="1"/>
          </p:cNvSpPr>
          <p:nvPr>
            <p:ph type="title"/>
          </p:nvPr>
        </p:nvSpPr>
        <p:spPr>
          <a:xfrm>
            <a:off x="473162" y="2658737"/>
            <a:ext cx="4230100" cy="1370852"/>
          </a:xfrm>
        </p:spPr>
        <p:txBody>
          <a:bodyPr anchor="b">
            <a:normAutofit/>
          </a:bodyPr>
          <a:lstStyle/>
          <a:p>
            <a:pPr algn="ctr"/>
            <a:r>
              <a:rPr lang="en-US" dirty="0">
                <a:solidFill>
                  <a:schemeClr val="accent1">
                    <a:lumMod val="50000"/>
                  </a:schemeClr>
                </a:solidFill>
              </a:rPr>
              <a:t>PROPRIETARY BLENDS LEGEND</a:t>
            </a:r>
          </a:p>
        </p:txBody>
      </p:sp>
      <p:pic>
        <p:nvPicPr>
          <p:cNvPr id="13" name="Content Placeholder 10" descr="Logo&#10;&#10;Description automatically generated">
            <a:extLst>
              <a:ext uri="{FF2B5EF4-FFF2-40B4-BE49-F238E27FC236}">
                <a16:creationId xmlns:a16="http://schemas.microsoft.com/office/drawing/2014/main" id="{8E0DCD34-C50C-EC43-96C6-A93B51E4CE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524000" y="4225383"/>
            <a:ext cx="2128424" cy="1851703"/>
          </a:xfrm>
          <a:prstGeom prst="rect">
            <a:avLst/>
          </a:prstGeom>
        </p:spPr>
      </p:pic>
      <p:sp>
        <p:nvSpPr>
          <p:cNvPr id="5" name="TextBox 4">
            <a:extLst>
              <a:ext uri="{FF2B5EF4-FFF2-40B4-BE49-F238E27FC236}">
                <a16:creationId xmlns:a16="http://schemas.microsoft.com/office/drawing/2014/main" id="{173FDA20-30A5-1946-BD9E-4BB67417F7EF}"/>
              </a:ext>
            </a:extLst>
          </p:cNvPr>
          <p:cNvSpPr txBox="1"/>
          <p:nvPr/>
        </p:nvSpPr>
        <p:spPr>
          <a:xfrm>
            <a:off x="5941596" y="520511"/>
            <a:ext cx="5576081" cy="5816977"/>
          </a:xfrm>
          <a:prstGeom prst="rect">
            <a:avLst/>
          </a:prstGeom>
          <a:noFill/>
        </p:spPr>
        <p:txBody>
          <a:bodyPr wrap="square" rtlCol="0">
            <a:spAutoFit/>
          </a:bodyPr>
          <a:lstStyle/>
          <a:p>
            <a:endParaRPr lang="en-US" dirty="0"/>
          </a:p>
          <a:p>
            <a:r>
              <a:rPr lang="en-US" sz="2800" b="1" dirty="0">
                <a:solidFill>
                  <a:schemeClr val="accent1">
                    <a:lumMod val="50000"/>
                  </a:schemeClr>
                </a:solidFill>
                <a:latin typeface="Avenir Book" panose="02000503020000020003" pitchFamily="2" charset="0"/>
              </a:rPr>
              <a:t>Proprietary blend I: </a:t>
            </a:r>
            <a:r>
              <a:rPr lang="en-US" sz="2800" dirty="0">
                <a:latin typeface="Avenir Book" panose="02000503020000020003" pitchFamily="2" charset="0"/>
              </a:rPr>
              <a:t>Silica, Vitamin C, and Trace Minerals </a:t>
            </a:r>
          </a:p>
          <a:p>
            <a:endParaRPr lang="en-US" sz="2800" dirty="0">
              <a:latin typeface="Avenir Book" panose="02000503020000020003" pitchFamily="2" charset="0"/>
            </a:endParaRPr>
          </a:p>
          <a:p>
            <a:r>
              <a:rPr lang="en-US" sz="2800" b="1" dirty="0">
                <a:solidFill>
                  <a:schemeClr val="accent1">
                    <a:lumMod val="50000"/>
                  </a:schemeClr>
                </a:solidFill>
                <a:latin typeface="Avenir Book" panose="02000503020000020003" pitchFamily="2" charset="0"/>
              </a:rPr>
              <a:t>Proprietary blend II: </a:t>
            </a:r>
            <a:r>
              <a:rPr lang="en-US" sz="2800" dirty="0">
                <a:latin typeface="Avenir Book" panose="02000503020000020003" pitchFamily="2" charset="0"/>
              </a:rPr>
              <a:t>N-acetyl L-tyrosine, Anhydrous Caffeine, L-theanine, Velvet Bean Seed, Pine Bark, Curcumin, and Vitamin D</a:t>
            </a:r>
          </a:p>
          <a:p>
            <a:endParaRPr lang="en-US" sz="2800" dirty="0">
              <a:latin typeface="Avenir Book" panose="02000503020000020003" pitchFamily="2" charset="0"/>
            </a:endParaRPr>
          </a:p>
          <a:p>
            <a:r>
              <a:rPr lang="en-US" sz="2800" b="1" dirty="0">
                <a:solidFill>
                  <a:schemeClr val="accent1">
                    <a:lumMod val="50000"/>
                  </a:schemeClr>
                </a:solidFill>
                <a:latin typeface="Avenir Book" panose="02000503020000020003" pitchFamily="2" charset="0"/>
              </a:rPr>
              <a:t>Proprietary blend III: </a:t>
            </a:r>
            <a:r>
              <a:rPr lang="en-US" sz="2800" dirty="0">
                <a:latin typeface="Avenir Book" panose="02000503020000020003" pitchFamily="2" charset="0"/>
              </a:rPr>
              <a:t>Black seed oil, Resveratrol, turmeric, Raspberry Ketones, Apple Cider Vinegar, Aloe Vera, and D-Ribose</a:t>
            </a:r>
          </a:p>
          <a:p>
            <a:endParaRPr lang="en-US" dirty="0"/>
          </a:p>
        </p:txBody>
      </p:sp>
      <p:sp>
        <p:nvSpPr>
          <p:cNvPr id="8" name="Rectangle 27">
            <a:extLst>
              <a:ext uri="{FF2B5EF4-FFF2-40B4-BE49-F238E27FC236}">
                <a16:creationId xmlns:a16="http://schemas.microsoft.com/office/drawing/2014/main" id="{5041ECB5-2474-C348-BF5B-E8BEB62165C4}"/>
              </a:ext>
            </a:extLst>
          </p:cNvPr>
          <p:cNvSpPr/>
          <p:nvPr/>
        </p:nvSpPr>
        <p:spPr>
          <a:xfrm rot="10800000" flipH="1">
            <a:off x="0" y="6400798"/>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10" name="TextBox 9">
            <a:extLst>
              <a:ext uri="{FF2B5EF4-FFF2-40B4-BE49-F238E27FC236}">
                <a16:creationId xmlns:a16="http://schemas.microsoft.com/office/drawing/2014/main" id="{BDA995DC-4679-264B-8016-FCC533949308}"/>
              </a:ext>
            </a:extLst>
          </p:cNvPr>
          <p:cNvSpPr txBox="1"/>
          <p:nvPr/>
        </p:nvSpPr>
        <p:spPr>
          <a:xfrm>
            <a:off x="1" y="6444519"/>
            <a:ext cx="12191998" cy="338554"/>
          </a:xfrm>
          <a:prstGeom prst="rect">
            <a:avLst/>
          </a:prstGeom>
          <a:noFill/>
        </p:spPr>
        <p:txBody>
          <a:bodyPr wrap="square" rtlCol="0">
            <a:spAutoFit/>
          </a:bodyPr>
          <a:lstStyle/>
          <a:p>
            <a:pPr algn="ctr"/>
            <a:r>
              <a:rPr lang="en-US" sz="1600" b="1" dirty="0">
                <a:solidFill>
                  <a:srgbClr val="E2D5A7"/>
                </a:solidFill>
              </a:rPr>
              <a:t>International Science and Nutrition Society – CURARE CAUSAM – ISNS 2021  </a:t>
            </a:r>
          </a:p>
        </p:txBody>
      </p:sp>
    </p:spTree>
    <p:extLst>
      <p:ext uri="{BB962C8B-B14F-4D97-AF65-F5344CB8AC3E}">
        <p14:creationId xmlns:p14="http://schemas.microsoft.com/office/powerpoint/2010/main" val="417930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S_Template" id="{20F9E4A2-CC44-8847-9236-06CFE1ADCA6C}" vid="{745217C8-DF55-474C-8708-C9E8395DAF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2375</Words>
  <Application>Microsoft Macintosh PowerPoint</Application>
  <PresentationFormat>Widescreen</PresentationFormat>
  <Paragraphs>153</Paragraphs>
  <Slides>20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Avenir Book</vt:lpstr>
      <vt:lpstr>Calibri</vt:lpstr>
      <vt:lpstr>Calibri Light</vt:lpstr>
      <vt:lpstr>Wingdings</vt:lpstr>
      <vt:lpstr>Office Theme</vt:lpstr>
      <vt:lpstr>Science with Dr. Christina Rahm   We will get started shortly.</vt:lpstr>
      <vt:lpstr>Medical Disclaimer:  </vt:lpstr>
      <vt:lpstr>Dr. Dori Naerbo, Ph.D. </vt:lpstr>
      <vt:lpstr>Dr. Christina Rahm CEO &amp; Chief Science Officer</vt:lpstr>
      <vt:lpstr>Dr. Tina Božičnik</vt:lpstr>
      <vt:lpstr>ISNS Case Study Presented by:   Dr. Tina Božičnik</vt:lpstr>
      <vt:lpstr>DEPRESSION</vt:lpstr>
      <vt:lpstr>PowerPoint Presentation</vt:lpstr>
      <vt:lpstr>PROPRIETARY BLENDS LEGEND</vt:lpstr>
      <vt:lpstr>ISNS CASE STUDY I: Depression with Schizoaffective disorder </vt:lpstr>
      <vt:lpstr>ISNS CASE STUDY I: Depression with Schizoaffective disorder  </vt:lpstr>
      <vt:lpstr>DISCUSSED:   POSSIBLE CAUSES OF DEPRESSION </vt:lpstr>
      <vt:lpstr>Micronutrient Deficiency </vt:lpstr>
      <vt:lpstr>Heavy Metal Toxicity</vt:lpstr>
      <vt:lpstr>Diminished Dopaminergic Neurotransmission </vt:lpstr>
      <vt:lpstr>Unbalanced Microbiome </vt:lpstr>
      <vt:lpstr>RESEARCH STUDIES:  PROPRIETARY BLEND I  SILICA/ZEOLITES  TRACE MINERALS  VITAMIN C  </vt:lpstr>
      <vt:lpstr>RESEARCH STUDIES: PROPRIETARY BLEND II  N-acetyl L-tyrosine   Anhydrous Caffeine  L-theanine  Velvet Bean Seed  Pine Bark  Curcumin  Vitamin D   </vt:lpstr>
      <vt:lpstr>RESEARCH STUDIES: PROPRIETARY BLEND II (Continued)  N-acetyl L-tyrosine   Anhydrous Caffeine  L-theanine  Velvet Bean Seed  Pine Bark  Curcumin  Vitamin D   </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6</cp:revision>
  <dcterms:created xsi:type="dcterms:W3CDTF">2021-11-10T19:55:05Z</dcterms:created>
  <dcterms:modified xsi:type="dcterms:W3CDTF">2022-09-08T17:59:54Z</dcterms:modified>
</cp:coreProperties>
</file>